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56" r:id="rId5"/>
    <p:sldId id="258" r:id="rId6"/>
    <p:sldId id="263" r:id="rId7"/>
    <p:sldId id="278" r:id="rId8"/>
    <p:sldId id="265" r:id="rId9"/>
    <p:sldId id="266" r:id="rId10"/>
    <p:sldId id="269" r:id="rId11"/>
    <p:sldId id="268" r:id="rId12"/>
    <p:sldId id="279" r:id="rId13"/>
    <p:sldId id="267" r:id="rId14"/>
    <p:sldId id="270" r:id="rId15"/>
    <p:sldId id="271" r:id="rId16"/>
    <p:sldId id="273" r:id="rId17"/>
    <p:sldId id="274" r:id="rId18"/>
    <p:sldId id="275" r:id="rId19"/>
    <p:sldId id="272" r:id="rId20"/>
    <p:sldId id="276" r:id="rId21"/>
    <p:sldId id="277"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1FA83-576E-3F2A-9FEF-D64A09BE0EB0}" v="78" dt="2025-02-07T14:00:26.855"/>
    <p1510:client id="{4EE27724-1CB2-1FF1-6889-225E5407314D}" v="383" dt="2025-02-07T12:18:38.877"/>
    <p1510:client id="{7BF755E2-E3AF-D4E7-589F-D62350D36E7D}" v="1453" dt="2025-02-07T13:38:15.242"/>
    <p1510:client id="{A2EDE831-85F7-7CEB-B368-1B82194984A2}" v="193" dt="2025-02-07T14:51:03.759"/>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86432" autoAdjust="0"/>
  </p:normalViewPr>
  <p:slideViewPr>
    <p:cSldViewPr snapToGrid="0">
      <p:cViewPr>
        <p:scale>
          <a:sx n="100" d="100"/>
          <a:sy n="100" d="100"/>
        </p:scale>
        <p:origin x="-1157" y="-63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2/7/2025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rofessional-devops.com/configuration-management.html"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lIns="91440" tIns="45720" rIns="91440" bIns="45720" anchor="b"/>
          <a:lstStyle/>
          <a:p>
            <a:r>
              <a:rPr lang="en-US" dirty="0"/>
              <a:t>L1: Module 3</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lIns="91440" tIns="45720" rIns="91440" bIns="45720" anchor="t">
            <a:normAutofit/>
          </a:bodyPr>
          <a:lstStyle/>
          <a:p>
            <a:r>
              <a:rPr lang="en-US" dirty="0"/>
              <a:t>HIMANSHU ARYA</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D73F2-7C53-5EE9-5E62-DE5E271389C8}"/>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70FD999A-E9A5-8851-5A1F-50662C9F438E}"/>
              </a:ext>
            </a:extLst>
          </p:cNvPr>
          <p:cNvSpPr>
            <a:spLocks noGrp="1"/>
          </p:cNvSpPr>
          <p:nvPr>
            <p:ph type="title"/>
          </p:nvPr>
        </p:nvSpPr>
        <p:spPr>
          <a:xfrm>
            <a:off x="890866" y="412356"/>
            <a:ext cx="10405696" cy="567670"/>
          </a:xfrm>
        </p:spPr>
        <p:txBody>
          <a:bodyPr lIns="91440" tIns="45720" rIns="91440" bIns="45720" anchor="ctr"/>
          <a:lstStyle/>
          <a:p>
            <a:r>
              <a:rPr lang="en-US" sz="3200" b="1" dirty="0">
                <a:ea typeface="+mj-lt"/>
                <a:cs typeface="+mj-lt"/>
              </a:rPr>
              <a:t>DEPLOYMENT STRATEGIES</a:t>
            </a:r>
            <a:endParaRPr lang="en-US" sz="3200" dirty="0">
              <a:ea typeface="+mj-lt"/>
              <a:cs typeface="+mj-lt"/>
            </a:endParaRPr>
          </a:p>
        </p:txBody>
      </p:sp>
      <p:sp>
        <p:nvSpPr>
          <p:cNvPr id="29" name="TextBox 28">
            <a:extLst>
              <a:ext uri="{FF2B5EF4-FFF2-40B4-BE49-F238E27FC236}">
                <a16:creationId xmlns:a16="http://schemas.microsoft.com/office/drawing/2014/main" id="{DE92FD5D-D08A-D8F3-0BCE-F05FFCB001C0}"/>
              </a:ext>
            </a:extLst>
          </p:cNvPr>
          <p:cNvSpPr txBox="1"/>
          <p:nvPr/>
        </p:nvSpPr>
        <p:spPr>
          <a:xfrm>
            <a:off x="891857" y="1143891"/>
            <a:ext cx="10399484"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Aft>
                <a:spcPts val="2200"/>
              </a:spcAft>
            </a:pPr>
            <a:r>
              <a:rPr lang="en-US" b="1" dirty="0">
                <a:solidFill>
                  <a:schemeClr val="bg1"/>
                </a:solidFill>
                <a:ea typeface="+mn-lt"/>
                <a:cs typeface="+mn-lt"/>
              </a:rPr>
              <a:t>There are 6 Deployment Strategies for Software Deployment we have:</a:t>
            </a:r>
            <a:endParaRPr lang="en-US" dirty="0">
              <a:solidFill>
                <a:schemeClr val="bg1"/>
              </a:solidFill>
              <a:ea typeface="+mn-lt"/>
              <a:cs typeface="+mn-lt"/>
            </a:endParaRPr>
          </a:p>
          <a:p>
            <a:pPr marL="685800" indent="-342900" algn="just">
              <a:spcAft>
                <a:spcPts val="2200"/>
              </a:spcAft>
              <a:buAutoNum type="arabicPeriod"/>
            </a:pPr>
            <a:r>
              <a:rPr lang="en-US" b="1" dirty="0">
                <a:solidFill>
                  <a:schemeClr val="bg1"/>
                </a:solidFill>
                <a:ea typeface="+mn-lt"/>
                <a:cs typeface="+mn-lt"/>
              </a:rPr>
              <a:t>Recreate</a:t>
            </a:r>
            <a:r>
              <a:rPr lang="en-US" dirty="0">
                <a:solidFill>
                  <a:schemeClr val="bg1"/>
                </a:solidFill>
                <a:ea typeface="+mn-lt"/>
                <a:cs typeface="+mn-lt"/>
              </a:rPr>
              <a:t>: Version A is terminated then version B is rolled out.</a:t>
            </a:r>
          </a:p>
          <a:p>
            <a:pPr marL="685800" indent="-342900" algn="just">
              <a:spcAft>
                <a:spcPts val="2200"/>
              </a:spcAft>
              <a:buAutoNum type="arabicPeriod"/>
            </a:pPr>
            <a:r>
              <a:rPr lang="en-US" b="1" dirty="0">
                <a:solidFill>
                  <a:schemeClr val="bg1"/>
                </a:solidFill>
                <a:ea typeface="+mn-lt"/>
                <a:cs typeface="+mn-lt"/>
              </a:rPr>
              <a:t>Ramped</a:t>
            </a:r>
            <a:r>
              <a:rPr lang="en-US" dirty="0">
                <a:solidFill>
                  <a:schemeClr val="bg1"/>
                </a:solidFill>
                <a:ea typeface="+mn-lt"/>
                <a:cs typeface="+mn-lt"/>
              </a:rPr>
              <a:t> (also known as rolling-update or incremental): Version B is slowly rolled out and replacing version A.</a:t>
            </a:r>
          </a:p>
          <a:p>
            <a:pPr marL="685800" indent="-342900" algn="just">
              <a:spcAft>
                <a:spcPts val="2200"/>
              </a:spcAft>
              <a:buAutoNum type="arabicPeriod"/>
            </a:pPr>
            <a:r>
              <a:rPr lang="en-US" b="1" dirty="0">
                <a:solidFill>
                  <a:schemeClr val="bg1"/>
                </a:solidFill>
                <a:ea typeface="+mn-lt"/>
                <a:cs typeface="+mn-lt"/>
              </a:rPr>
              <a:t>Blue/Green</a:t>
            </a:r>
            <a:r>
              <a:rPr lang="en-US" dirty="0">
                <a:solidFill>
                  <a:schemeClr val="bg1"/>
                </a:solidFill>
                <a:ea typeface="+mn-lt"/>
                <a:cs typeface="+mn-lt"/>
              </a:rPr>
              <a:t>: Version B is released alongside version A, then the traffic is switched to version B.</a:t>
            </a:r>
          </a:p>
          <a:p>
            <a:pPr marL="685800" indent="-342900" algn="just">
              <a:spcAft>
                <a:spcPts val="2200"/>
              </a:spcAft>
              <a:buAutoNum type="arabicPeriod"/>
            </a:pPr>
            <a:r>
              <a:rPr lang="en-US" b="1" dirty="0">
                <a:solidFill>
                  <a:schemeClr val="bg1"/>
                </a:solidFill>
                <a:ea typeface="+mn-lt"/>
                <a:cs typeface="+mn-lt"/>
              </a:rPr>
              <a:t>Canary</a:t>
            </a:r>
            <a:r>
              <a:rPr lang="en-US" dirty="0">
                <a:solidFill>
                  <a:schemeClr val="bg1"/>
                </a:solidFill>
                <a:ea typeface="+mn-lt"/>
                <a:cs typeface="+mn-lt"/>
              </a:rPr>
              <a:t>: Version B is released to a subset of users, then proceed to a full rollout.</a:t>
            </a:r>
          </a:p>
          <a:p>
            <a:pPr marL="685800" indent="-342900" algn="just">
              <a:spcAft>
                <a:spcPts val="2200"/>
              </a:spcAft>
              <a:buAutoNum type="arabicPeriod"/>
            </a:pPr>
            <a:r>
              <a:rPr lang="en-US" b="1" dirty="0">
                <a:solidFill>
                  <a:schemeClr val="bg1"/>
                </a:solidFill>
                <a:ea typeface="+mn-lt"/>
                <a:cs typeface="+mn-lt"/>
              </a:rPr>
              <a:t>A/B testing</a:t>
            </a:r>
            <a:r>
              <a:rPr lang="en-US" dirty="0">
                <a:solidFill>
                  <a:schemeClr val="bg1"/>
                </a:solidFill>
                <a:ea typeface="+mn-lt"/>
                <a:cs typeface="+mn-lt"/>
              </a:rPr>
              <a:t>: Version B is released to a subset of users under specific condition.</a:t>
            </a:r>
          </a:p>
          <a:p>
            <a:pPr marL="685800" indent="-342900" algn="just">
              <a:spcAft>
                <a:spcPts val="2200"/>
              </a:spcAft>
              <a:buAutoNum type="arabicPeriod"/>
            </a:pPr>
            <a:r>
              <a:rPr lang="en-US" b="1" dirty="0">
                <a:solidFill>
                  <a:schemeClr val="bg1"/>
                </a:solidFill>
                <a:ea typeface="+mn-lt"/>
                <a:cs typeface="+mn-lt"/>
              </a:rPr>
              <a:t>Shadow</a:t>
            </a:r>
            <a:r>
              <a:rPr lang="en-US" dirty="0">
                <a:solidFill>
                  <a:schemeClr val="bg1"/>
                </a:solidFill>
                <a:ea typeface="+mn-lt"/>
                <a:cs typeface="+mn-lt"/>
              </a:rPr>
              <a:t>: Version B receives real-world traffic alongside version A and doesn’t impact the response.</a:t>
            </a:r>
          </a:p>
        </p:txBody>
      </p:sp>
    </p:spTree>
    <p:extLst>
      <p:ext uri="{BB962C8B-B14F-4D97-AF65-F5344CB8AC3E}">
        <p14:creationId xmlns:p14="http://schemas.microsoft.com/office/powerpoint/2010/main" val="368221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1EF2F-1FF0-911A-352A-B2207666780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8B098E03-C665-EE72-A822-AE8C67D7DA0A}"/>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WHAT IS DEVOPS ?</a:t>
            </a:r>
            <a:endParaRPr lang="en-US" dirty="0"/>
          </a:p>
        </p:txBody>
      </p:sp>
      <p:sp>
        <p:nvSpPr>
          <p:cNvPr id="29" name="TextBox 28">
            <a:extLst>
              <a:ext uri="{FF2B5EF4-FFF2-40B4-BE49-F238E27FC236}">
                <a16:creationId xmlns:a16="http://schemas.microsoft.com/office/drawing/2014/main" id="{BC9A59D9-F33D-1767-9EE4-6C5EB70D4FB0}"/>
              </a:ext>
            </a:extLst>
          </p:cNvPr>
          <p:cNvSpPr txBox="1"/>
          <p:nvPr/>
        </p:nvSpPr>
        <p:spPr>
          <a:xfrm>
            <a:off x="891857" y="1203268"/>
            <a:ext cx="10399484" cy="1295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1350"/>
              </a:spcAft>
            </a:pPr>
            <a:r>
              <a:rPr lang="en-US" dirty="0">
                <a:solidFill>
                  <a:schemeClr val="bg1"/>
                </a:solidFill>
                <a:ea typeface="+mn-lt"/>
                <a:cs typeface="+mn-lt"/>
              </a:rPr>
              <a:t>DevOps is a process in which Modern software engineering Culture and Practices develop software where the development and operation teams work hand in hand as one unit, unlike the traditional ways; it is called the Agile Methodology.</a:t>
            </a:r>
          </a:p>
        </p:txBody>
      </p:sp>
      <p:pic>
        <p:nvPicPr>
          <p:cNvPr id="2" name="Picture 1" descr="xenonstack-present-applications-architecture">
            <a:extLst>
              <a:ext uri="{FF2B5EF4-FFF2-40B4-BE49-F238E27FC236}">
                <a16:creationId xmlns:a16="http://schemas.microsoft.com/office/drawing/2014/main" id="{371A9DEF-E1D7-381C-6080-EF27F20B727C}"/>
              </a:ext>
            </a:extLst>
          </p:cNvPr>
          <p:cNvPicPr>
            <a:picLocks noChangeAspect="1"/>
          </p:cNvPicPr>
          <p:nvPr/>
        </p:nvPicPr>
        <p:blipFill>
          <a:blip r:embed="rId2"/>
          <a:stretch>
            <a:fillRect/>
          </a:stretch>
        </p:blipFill>
        <p:spPr>
          <a:xfrm>
            <a:off x="3752850" y="2937556"/>
            <a:ext cx="4686300" cy="4448175"/>
          </a:xfrm>
          <a:prstGeom prst="rect">
            <a:avLst/>
          </a:prstGeom>
        </p:spPr>
      </p:pic>
    </p:spTree>
    <p:extLst>
      <p:ext uri="{BB962C8B-B14F-4D97-AF65-F5344CB8AC3E}">
        <p14:creationId xmlns:p14="http://schemas.microsoft.com/office/powerpoint/2010/main" val="38638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8BFD0-C28E-4339-A346-0D4BF76F4305}"/>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BBDDBB51-13C0-9DDB-3EF0-4CB33571426C}"/>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INFRA AS CODE BASICS</a:t>
            </a:r>
            <a:endParaRPr lang="en-US" dirty="0"/>
          </a:p>
        </p:txBody>
      </p:sp>
      <p:sp>
        <p:nvSpPr>
          <p:cNvPr id="29" name="TextBox 28">
            <a:extLst>
              <a:ext uri="{FF2B5EF4-FFF2-40B4-BE49-F238E27FC236}">
                <a16:creationId xmlns:a16="http://schemas.microsoft.com/office/drawing/2014/main" id="{B533DBFE-49E7-CC7D-A02B-87FB70F8A4BE}"/>
              </a:ext>
            </a:extLst>
          </p:cNvPr>
          <p:cNvSpPr txBox="1"/>
          <p:nvPr/>
        </p:nvSpPr>
        <p:spPr>
          <a:xfrm>
            <a:off x="891857" y="1203268"/>
            <a:ext cx="10399484" cy="1607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3995" indent="-213995" algn="just">
              <a:lnSpc>
                <a:spcPct val="140000"/>
              </a:lnSpc>
              <a:buFont typeface="Arial,Sans-Serif"/>
              <a:buChar char="▪"/>
            </a:pPr>
            <a:r>
              <a:rPr lang="en-US" dirty="0">
                <a:solidFill>
                  <a:schemeClr val="bg1"/>
                </a:solidFill>
                <a:ea typeface="+mn-lt"/>
                <a:cs typeface="+mn-lt"/>
              </a:rPr>
              <a:t>Infrastructure as code is a mainstream pattern for managing infrastructure with configuration files rather than through a graphical user interface or through manual command line script sequences.</a:t>
            </a:r>
          </a:p>
          <a:p>
            <a:pPr marL="213995" indent="-213995" algn="just">
              <a:lnSpc>
                <a:spcPct val="140000"/>
              </a:lnSpc>
              <a:buFont typeface="Arial,Sans-Serif"/>
              <a:buChar char="▪"/>
            </a:pPr>
            <a:r>
              <a:rPr lang="en-US" dirty="0">
                <a:solidFill>
                  <a:schemeClr val="bg1"/>
                </a:solidFill>
                <a:ea typeface="+mn-lt"/>
                <a:cs typeface="+mn-lt"/>
              </a:rPr>
              <a:t>It allows you to build, change, and manage your infrastructure in a safe, consistent, trackable, and repeatable way by defining resource configurations that you can version, reuse, and share.</a:t>
            </a:r>
          </a:p>
        </p:txBody>
      </p:sp>
    </p:spTree>
    <p:extLst>
      <p:ext uri="{BB962C8B-B14F-4D97-AF65-F5344CB8AC3E}">
        <p14:creationId xmlns:p14="http://schemas.microsoft.com/office/powerpoint/2010/main" val="119492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35CE6-86EF-4995-B9F7-3150F5563F6B}"/>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D41956FB-8E28-8E2C-9883-6F9B68B956DE}"/>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entury Gothic Bold"/>
                <a:ea typeface="+mj-lt"/>
                <a:cs typeface="+mj-lt"/>
              </a:rPr>
              <a:t>Linux</a:t>
            </a:r>
            <a:endParaRPr lang="en-US" dirty="0"/>
          </a:p>
        </p:txBody>
      </p:sp>
      <p:sp>
        <p:nvSpPr>
          <p:cNvPr id="29" name="TextBox 28">
            <a:extLst>
              <a:ext uri="{FF2B5EF4-FFF2-40B4-BE49-F238E27FC236}">
                <a16:creationId xmlns:a16="http://schemas.microsoft.com/office/drawing/2014/main" id="{F774DE0B-EF7D-BD79-C2AB-9B6EF51BB65D}"/>
              </a:ext>
            </a:extLst>
          </p:cNvPr>
          <p:cNvSpPr txBox="1"/>
          <p:nvPr/>
        </p:nvSpPr>
        <p:spPr>
          <a:xfrm>
            <a:off x="891857" y="1203268"/>
            <a:ext cx="10399484" cy="4034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13995" indent="-213995" algn="just">
              <a:spcAft>
                <a:spcPts val="1350"/>
              </a:spcAft>
              <a:buFont typeface="Arial,Sans-Serif"/>
              <a:buChar char="▪"/>
            </a:pPr>
            <a:r>
              <a:rPr lang="en-US" dirty="0">
                <a:solidFill>
                  <a:schemeClr val="bg1"/>
                </a:solidFill>
                <a:ea typeface="+mn-lt"/>
                <a:cs typeface="+mn-lt"/>
              </a:rPr>
              <a:t>Just like Windows, iOS, and Mac OS, Linux is an operating system.</a:t>
            </a:r>
            <a:endParaRPr lang="en-US"/>
          </a:p>
          <a:p>
            <a:pPr marL="213995" indent="-213995" algn="just">
              <a:spcAft>
                <a:spcPts val="1350"/>
              </a:spcAft>
              <a:buFont typeface="Arial,Sans-Serif"/>
              <a:buChar char="▪"/>
            </a:pPr>
            <a:r>
              <a:rPr lang="en-US" dirty="0">
                <a:solidFill>
                  <a:schemeClr val="bg1"/>
                </a:solidFill>
                <a:ea typeface="+mn-lt"/>
                <a:cs typeface="+mn-lt"/>
              </a:rPr>
              <a:t>Linux has several different versions to suit any type of user.</a:t>
            </a:r>
          </a:p>
          <a:p>
            <a:pPr marL="213995" indent="-213995" algn="just">
              <a:spcAft>
                <a:spcPts val="1350"/>
              </a:spcAft>
              <a:buFont typeface="Arial,Sans-Serif"/>
              <a:buChar char="▪"/>
            </a:pPr>
            <a:r>
              <a:rPr lang="en-US" dirty="0">
                <a:solidFill>
                  <a:schemeClr val="bg1"/>
                </a:solidFill>
                <a:ea typeface="+mn-lt"/>
                <a:cs typeface="+mn-lt"/>
              </a:rPr>
              <a:t>These versions are called distributions (or, in the short form, “distros”). </a:t>
            </a:r>
          </a:p>
          <a:p>
            <a:pPr marL="213995" indent="-213995" algn="just">
              <a:spcAft>
                <a:spcPts val="1350"/>
              </a:spcAft>
              <a:buFont typeface="Arial,Sans-Serif"/>
              <a:buChar char="▪"/>
            </a:pPr>
            <a:r>
              <a:rPr lang="en-US" dirty="0">
                <a:solidFill>
                  <a:schemeClr val="bg1"/>
                </a:solidFill>
                <a:ea typeface="+mn-lt"/>
                <a:cs typeface="+mn-lt"/>
              </a:rPr>
              <a:t>Nearly every distribution of Linux can be downloaded for free, burned onto disk (or USB thumb drive), and installed (on as many machines as you like).</a:t>
            </a:r>
          </a:p>
          <a:p>
            <a:pPr marL="260350" indent="-260350" algn="just">
              <a:spcAft>
                <a:spcPts val="1350"/>
              </a:spcAft>
            </a:pPr>
            <a:r>
              <a:rPr lang="en-US" dirty="0">
                <a:solidFill>
                  <a:schemeClr val="bg1"/>
                </a:solidFill>
                <a:ea typeface="+mn-lt"/>
                <a:cs typeface="+mn-lt"/>
              </a:rPr>
              <a:t>Popular Linux distributions include:</a:t>
            </a:r>
          </a:p>
          <a:p>
            <a:pPr marL="834390" lvl="1" indent="-260350" algn="just">
              <a:spcBef>
                <a:spcPts val="500"/>
              </a:spcBef>
              <a:spcAft>
                <a:spcPts val="1350"/>
              </a:spcAft>
              <a:buFont typeface="Arial,Sans-Serif"/>
              <a:buChar char="•"/>
            </a:pPr>
            <a:r>
              <a:rPr lang="en-US" dirty="0">
                <a:solidFill>
                  <a:schemeClr val="bg1"/>
                </a:solidFill>
                <a:ea typeface="+mn-lt"/>
                <a:cs typeface="+mn-lt"/>
              </a:rPr>
              <a:t>DEBIAN</a:t>
            </a:r>
          </a:p>
          <a:p>
            <a:pPr marL="834390" lvl="1" indent="-260350" algn="just">
              <a:spcBef>
                <a:spcPts val="500"/>
              </a:spcBef>
              <a:spcAft>
                <a:spcPts val="1350"/>
              </a:spcAft>
              <a:buFont typeface="Arial,Sans-Serif"/>
              <a:buChar char="•"/>
            </a:pPr>
            <a:r>
              <a:rPr lang="en-US" dirty="0">
                <a:solidFill>
                  <a:schemeClr val="bg1"/>
                </a:solidFill>
                <a:ea typeface="+mn-lt"/>
                <a:cs typeface="+mn-lt"/>
              </a:rPr>
              <a:t>UBUNTU</a:t>
            </a:r>
          </a:p>
          <a:p>
            <a:pPr marL="834390" lvl="1" indent="-260350" algn="just">
              <a:spcBef>
                <a:spcPts val="500"/>
              </a:spcBef>
              <a:spcAft>
                <a:spcPts val="1350"/>
              </a:spcAft>
              <a:buFont typeface="Arial,Sans-Serif"/>
              <a:buChar char="•"/>
            </a:pPr>
            <a:r>
              <a:rPr lang="en-US" dirty="0">
                <a:solidFill>
                  <a:schemeClr val="bg1"/>
                </a:solidFill>
                <a:ea typeface="+mn-lt"/>
                <a:cs typeface="+mn-lt"/>
              </a:rPr>
              <a:t>FEDORA</a:t>
            </a:r>
          </a:p>
        </p:txBody>
      </p:sp>
    </p:spTree>
    <p:extLst>
      <p:ext uri="{BB962C8B-B14F-4D97-AF65-F5344CB8AC3E}">
        <p14:creationId xmlns:p14="http://schemas.microsoft.com/office/powerpoint/2010/main" val="249915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E90EA-83FD-779F-C958-3F944745DC84}"/>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92AAD658-C4EF-09DC-106A-00F4C7CD2CD6}"/>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entury Gothic Bold"/>
                <a:ea typeface="+mj-lt"/>
                <a:cs typeface="+mj-lt"/>
              </a:rPr>
              <a:t>Linux</a:t>
            </a:r>
            <a:endParaRPr lang="en-US" dirty="0"/>
          </a:p>
        </p:txBody>
      </p:sp>
      <p:sp>
        <p:nvSpPr>
          <p:cNvPr id="3" name="Content Placeholder 13">
            <a:extLst>
              <a:ext uri="{FF2B5EF4-FFF2-40B4-BE49-F238E27FC236}">
                <a16:creationId xmlns:a16="http://schemas.microsoft.com/office/drawing/2014/main" id="{484E332A-C117-DA31-442A-17A8D69EA12E}"/>
              </a:ext>
            </a:extLst>
          </p:cNvPr>
          <p:cNvSpPr>
            <a:spLocks noGrp="1"/>
          </p:cNvSpPr>
          <p:nvPr/>
        </p:nvSpPr>
        <p:spPr>
          <a:xfrm>
            <a:off x="1440772" y="1079499"/>
            <a:ext cx="9477782" cy="419336"/>
          </a:xfrm>
          <a:prstGeom prst="rect">
            <a:avLst/>
          </a:prstGeom>
        </p:spPr>
        <p:txBody>
          <a:bodyPr vert="horz" lIns="91440" tIns="45720" rIns="91440" bIns="45720" rtlCol="0" anchor="t">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nSpc>
                <a:spcPct val="100000"/>
              </a:lnSpc>
              <a:spcBef>
                <a:spcPts val="0"/>
              </a:spcBef>
              <a:spcAft>
                <a:spcPts val="1350"/>
              </a:spcAft>
              <a:buNone/>
            </a:pPr>
            <a:r>
              <a:rPr lang="en-US" sz="1800" dirty="0">
                <a:solidFill>
                  <a:schemeClr val="bg1"/>
                </a:solidFill>
                <a:ea typeface="+mn-lt"/>
                <a:cs typeface="+mn-lt"/>
              </a:rPr>
              <a:t>There are different CLI Command of Linux:</a:t>
            </a:r>
          </a:p>
        </p:txBody>
      </p:sp>
      <p:graphicFrame>
        <p:nvGraphicFramePr>
          <p:cNvPr id="5" name="Table 4">
            <a:extLst>
              <a:ext uri="{FF2B5EF4-FFF2-40B4-BE49-F238E27FC236}">
                <a16:creationId xmlns:a16="http://schemas.microsoft.com/office/drawing/2014/main" id="{B33FF9CE-D088-5905-340A-0E5573E4D8E4}"/>
              </a:ext>
            </a:extLst>
          </p:cNvPr>
          <p:cNvGraphicFramePr>
            <a:graphicFrameLocks noGrp="1"/>
          </p:cNvGraphicFramePr>
          <p:nvPr>
            <p:extLst>
              <p:ext uri="{D42A27DB-BD31-4B8C-83A1-F6EECF244321}">
                <p14:modId xmlns:p14="http://schemas.microsoft.com/office/powerpoint/2010/main" val="2665683996"/>
              </p:ext>
            </p:extLst>
          </p:nvPr>
        </p:nvGraphicFramePr>
        <p:xfrm>
          <a:off x="1448027" y="1495878"/>
          <a:ext cx="9477375" cy="4229100"/>
        </p:xfrm>
        <a:graphic>
          <a:graphicData uri="http://schemas.openxmlformats.org/drawingml/2006/table">
            <a:tbl>
              <a:tblPr bandRow="1">
                <a:tableStyleId>{5C22544A-7EE6-4342-B048-85BDC9FD1C3A}</a:tableStyleId>
              </a:tblPr>
              <a:tblGrid>
                <a:gridCol w="2324100">
                  <a:extLst>
                    <a:ext uri="{9D8B030D-6E8A-4147-A177-3AD203B41FA5}">
                      <a16:colId xmlns:a16="http://schemas.microsoft.com/office/drawing/2014/main" val="1201872113"/>
                    </a:ext>
                  </a:extLst>
                </a:gridCol>
                <a:gridCol w="7153275">
                  <a:extLst>
                    <a:ext uri="{9D8B030D-6E8A-4147-A177-3AD203B41FA5}">
                      <a16:colId xmlns:a16="http://schemas.microsoft.com/office/drawing/2014/main" val="1402511933"/>
                    </a:ext>
                  </a:extLst>
                </a:gridCol>
              </a:tblGrid>
              <a:tr h="352425">
                <a:tc>
                  <a:txBody>
                    <a:bodyPr/>
                    <a:lstStyle/>
                    <a:p>
                      <a:pPr fontAlgn="base">
                        <a:lnSpc>
                          <a:spcPts val="1425"/>
                        </a:lnSpc>
                      </a:pPr>
                      <a:r>
                        <a:rPr lang="en-US" sz="1200" b="1" dirty="0">
                          <a:solidFill>
                            <a:srgbClr val="FFFFFF"/>
                          </a:solidFill>
                          <a:effectLst/>
                          <a:latin typeface="Consolas"/>
                        </a:rPr>
                        <a:t>Linux Commands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b="1" dirty="0">
                          <a:solidFill>
                            <a:srgbClr val="FFFFFF"/>
                          </a:solidFill>
                          <a:effectLst/>
                          <a:latin typeface="Consolas"/>
                        </a:rPr>
                        <a:t>Functions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27492214"/>
                  </a:ext>
                </a:extLst>
              </a:tr>
              <a:tr h="352425">
                <a:tc>
                  <a:txBody>
                    <a:bodyPr/>
                    <a:lstStyle/>
                    <a:p>
                      <a:pPr fontAlgn="base">
                        <a:lnSpc>
                          <a:spcPts val="1425"/>
                        </a:lnSpc>
                      </a:pPr>
                      <a:r>
                        <a:rPr lang="en-US" sz="1200" dirty="0">
                          <a:solidFill>
                            <a:srgbClr val="FFFFFF"/>
                          </a:solidFill>
                          <a:effectLst/>
                          <a:latin typeface="Consolas"/>
                        </a:rPr>
                        <a:t>ls</a:t>
                      </a: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Displays information about files in the current directory.</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26361451"/>
                  </a:ext>
                </a:extLst>
              </a:tr>
              <a:tr h="352425">
                <a:tc>
                  <a:txBody>
                    <a:bodyPr/>
                    <a:lstStyle/>
                    <a:p>
                      <a:pPr fontAlgn="base">
                        <a:lnSpc>
                          <a:spcPts val="1425"/>
                        </a:lnSpc>
                      </a:pPr>
                      <a:r>
                        <a:rPr lang="en-US" sz="1200" dirty="0" err="1">
                          <a:solidFill>
                            <a:srgbClr val="FFFFFF"/>
                          </a:solidFill>
                          <a:effectLst/>
                          <a:latin typeface="Consolas"/>
                        </a:rPr>
                        <a:t>pwd</a:t>
                      </a:r>
                      <a:endParaRPr lang="en-US" dirty="0" err="1">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Displays the current working directory.</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19348027"/>
                  </a:ext>
                </a:extLst>
              </a:tr>
              <a:tr h="352425">
                <a:tc>
                  <a:txBody>
                    <a:bodyPr/>
                    <a:lstStyle/>
                    <a:p>
                      <a:pPr fontAlgn="base">
                        <a:lnSpc>
                          <a:spcPts val="1425"/>
                        </a:lnSpc>
                      </a:pPr>
                      <a:r>
                        <a:rPr lang="en-US" sz="1200" dirty="0" err="1">
                          <a:solidFill>
                            <a:srgbClr val="FFFFFF"/>
                          </a:solidFill>
                          <a:effectLst/>
                          <a:latin typeface="Consolas"/>
                        </a:rPr>
                        <a:t>mkdir</a:t>
                      </a:r>
                      <a:endParaRPr lang="en-US" dirty="0" err="1">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Creates a directory.</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29145439"/>
                  </a:ext>
                </a:extLst>
              </a:tr>
              <a:tr h="352425">
                <a:tc>
                  <a:txBody>
                    <a:bodyPr/>
                    <a:lstStyle/>
                    <a:p>
                      <a:pPr fontAlgn="base">
                        <a:lnSpc>
                          <a:spcPts val="1425"/>
                        </a:lnSpc>
                      </a:pPr>
                      <a:r>
                        <a:rPr lang="en-US" sz="1200" dirty="0">
                          <a:solidFill>
                            <a:srgbClr val="FFFFFF"/>
                          </a:solidFill>
                          <a:effectLst/>
                          <a:latin typeface="Consolas"/>
                        </a:rPr>
                        <a:t>cd</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To navigate between different folders.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23067558"/>
                  </a:ext>
                </a:extLst>
              </a:tr>
              <a:tr h="352425">
                <a:tc>
                  <a:txBody>
                    <a:bodyPr/>
                    <a:lstStyle/>
                    <a:p>
                      <a:pPr fontAlgn="base">
                        <a:lnSpc>
                          <a:spcPts val="1425"/>
                        </a:lnSpc>
                      </a:pPr>
                      <a:r>
                        <a:rPr lang="en-US" sz="1200" dirty="0" err="1">
                          <a:solidFill>
                            <a:srgbClr val="FFFFFF"/>
                          </a:solidFill>
                          <a:effectLst/>
                          <a:latin typeface="Consolas"/>
                        </a:rPr>
                        <a:t>rmdir</a:t>
                      </a:r>
                      <a:endParaRPr lang="en-US" dirty="0" err="1">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Removes empty directories from the directory lists.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47787224"/>
                  </a:ext>
                </a:extLst>
              </a:tr>
              <a:tr h="352425">
                <a:tc>
                  <a:txBody>
                    <a:bodyPr/>
                    <a:lstStyle/>
                    <a:p>
                      <a:pPr fontAlgn="base">
                        <a:lnSpc>
                          <a:spcPts val="1425"/>
                        </a:lnSpc>
                      </a:pPr>
                      <a:r>
                        <a:rPr lang="en-US" sz="1200" dirty="0">
                          <a:solidFill>
                            <a:srgbClr val="FFFFFF"/>
                          </a:solidFill>
                          <a:effectLst/>
                          <a:latin typeface="Consolas"/>
                        </a:rPr>
                        <a:t>cp</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Copy files from one directory to another.</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21882892"/>
                  </a:ext>
                </a:extLst>
              </a:tr>
              <a:tr h="352425">
                <a:tc>
                  <a:txBody>
                    <a:bodyPr/>
                    <a:lstStyle/>
                    <a:p>
                      <a:pPr fontAlgn="base">
                        <a:lnSpc>
                          <a:spcPts val="1425"/>
                        </a:lnSpc>
                      </a:pPr>
                      <a:r>
                        <a:rPr lang="en-US" sz="1200" dirty="0">
                          <a:solidFill>
                            <a:srgbClr val="FFFFFF"/>
                          </a:solidFill>
                          <a:effectLst/>
                          <a:latin typeface="Consolas"/>
                        </a:rPr>
                        <a:t>mv</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Rename and Replace the files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386550246"/>
                  </a:ext>
                </a:extLst>
              </a:tr>
              <a:tr h="352425">
                <a:tc>
                  <a:txBody>
                    <a:bodyPr/>
                    <a:lstStyle/>
                    <a:p>
                      <a:pPr fontAlgn="base">
                        <a:lnSpc>
                          <a:spcPts val="1425"/>
                        </a:lnSpc>
                      </a:pPr>
                      <a:r>
                        <a:rPr lang="en-US" sz="1200" dirty="0">
                          <a:solidFill>
                            <a:srgbClr val="FFFFFF"/>
                          </a:solidFill>
                          <a:effectLst/>
                          <a:latin typeface="Consolas"/>
                        </a:rPr>
                        <a:t>rm</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Delete files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08136627"/>
                  </a:ext>
                </a:extLst>
              </a:tr>
              <a:tr h="352425">
                <a:tc>
                  <a:txBody>
                    <a:bodyPr/>
                    <a:lstStyle/>
                    <a:p>
                      <a:pPr fontAlgn="base">
                        <a:lnSpc>
                          <a:spcPts val="1425"/>
                        </a:lnSpc>
                      </a:pPr>
                      <a:r>
                        <a:rPr lang="en-US" sz="1200" dirty="0" err="1">
                          <a:solidFill>
                            <a:srgbClr val="FFFFFF"/>
                          </a:solidFill>
                          <a:effectLst/>
                          <a:latin typeface="Consolas"/>
                        </a:rPr>
                        <a:t>uname</a:t>
                      </a:r>
                      <a:endParaRPr lang="en-US" dirty="0" err="1">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Command to get basic information about the OS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04271550"/>
                  </a:ext>
                </a:extLst>
              </a:tr>
              <a:tr h="352425">
                <a:tc>
                  <a:txBody>
                    <a:bodyPr/>
                    <a:lstStyle/>
                    <a:p>
                      <a:pPr fontAlgn="base">
                        <a:lnSpc>
                          <a:spcPts val="1425"/>
                        </a:lnSpc>
                      </a:pPr>
                      <a:r>
                        <a:rPr lang="en-US" sz="1200" dirty="0">
                          <a:solidFill>
                            <a:srgbClr val="FFFFFF"/>
                          </a:solidFill>
                          <a:effectLst/>
                          <a:latin typeface="Consolas"/>
                        </a:rPr>
                        <a:t>touch</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Create empty files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58982173"/>
                  </a:ext>
                </a:extLst>
              </a:tr>
              <a:tr h="352425">
                <a:tc>
                  <a:txBody>
                    <a:bodyPr/>
                    <a:lstStyle/>
                    <a:p>
                      <a:pPr fontAlgn="base">
                        <a:lnSpc>
                          <a:spcPts val="1425"/>
                        </a:lnSpc>
                      </a:pPr>
                      <a:r>
                        <a:rPr lang="en-US" sz="1200" dirty="0">
                          <a:solidFill>
                            <a:srgbClr val="FFFFFF"/>
                          </a:solidFill>
                          <a:effectLst/>
                          <a:latin typeface="Consolas"/>
                        </a:rPr>
                        <a:t>ln</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dirty="0">
                          <a:solidFill>
                            <a:srgbClr val="FFFFFF"/>
                          </a:solidFill>
                          <a:effectLst/>
                          <a:latin typeface="Consolas"/>
                        </a:rPr>
                        <a:t>Create shortcuts to other files</a:t>
                      </a:r>
                      <a:endParaRPr lang="en-US" dirty="0">
                        <a:effectLst/>
                        <a:latin typeface="Consolas"/>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392765052"/>
                  </a:ext>
                </a:extLst>
              </a:tr>
            </a:tbl>
          </a:graphicData>
        </a:graphic>
      </p:graphicFrame>
    </p:spTree>
    <p:extLst>
      <p:ext uri="{BB962C8B-B14F-4D97-AF65-F5344CB8AC3E}">
        <p14:creationId xmlns:p14="http://schemas.microsoft.com/office/powerpoint/2010/main" val="246237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EF1E0-3FBF-B65A-5068-48F2ABE7618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130B3F12-3516-8A43-0166-5727710760C9}"/>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entury Gothic Bold"/>
                <a:ea typeface="+mj-lt"/>
                <a:cs typeface="+mj-lt"/>
              </a:rPr>
              <a:t>Linux</a:t>
            </a:r>
            <a:endParaRPr lang="en-US" dirty="0"/>
          </a:p>
        </p:txBody>
      </p:sp>
      <p:sp>
        <p:nvSpPr>
          <p:cNvPr id="3" name="Content Placeholder 13">
            <a:extLst>
              <a:ext uri="{FF2B5EF4-FFF2-40B4-BE49-F238E27FC236}">
                <a16:creationId xmlns:a16="http://schemas.microsoft.com/office/drawing/2014/main" id="{92C88A3A-B7DA-D10F-CF5F-AB7DBC5568C0}"/>
              </a:ext>
            </a:extLst>
          </p:cNvPr>
          <p:cNvSpPr>
            <a:spLocks noGrp="1"/>
          </p:cNvSpPr>
          <p:nvPr/>
        </p:nvSpPr>
        <p:spPr>
          <a:xfrm>
            <a:off x="1440771" y="1079500"/>
            <a:ext cx="9477782" cy="419336"/>
          </a:xfrm>
          <a:prstGeom prst="rect">
            <a:avLst/>
          </a:prstGeom>
        </p:spPr>
        <p:txBody>
          <a:bodyPr vert="horz" lIns="91440" tIns="45720" rIns="91440" bIns="45720" rtlCol="0" anchor="t">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nSpc>
                <a:spcPct val="100000"/>
              </a:lnSpc>
              <a:spcBef>
                <a:spcPts val="0"/>
              </a:spcBef>
              <a:spcAft>
                <a:spcPts val="1350"/>
              </a:spcAft>
              <a:buNone/>
            </a:pPr>
            <a:r>
              <a:rPr lang="en-US" sz="1800" dirty="0">
                <a:solidFill>
                  <a:schemeClr val="bg1"/>
                </a:solidFill>
                <a:ea typeface="+mn-lt"/>
                <a:cs typeface="+mn-lt"/>
              </a:rPr>
              <a:t>There are different CLI Command of Linux:</a:t>
            </a:r>
          </a:p>
        </p:txBody>
      </p:sp>
      <p:graphicFrame>
        <p:nvGraphicFramePr>
          <p:cNvPr id="4" name="Table 3">
            <a:extLst>
              <a:ext uri="{FF2B5EF4-FFF2-40B4-BE49-F238E27FC236}">
                <a16:creationId xmlns:a16="http://schemas.microsoft.com/office/drawing/2014/main" id="{A017017F-8BBE-2F8E-AE37-88C2D58BBE7B}"/>
              </a:ext>
            </a:extLst>
          </p:cNvPr>
          <p:cNvGraphicFramePr>
            <a:graphicFrameLocks noGrp="1"/>
          </p:cNvGraphicFramePr>
          <p:nvPr>
            <p:extLst>
              <p:ext uri="{D42A27DB-BD31-4B8C-83A1-F6EECF244321}">
                <p14:modId xmlns:p14="http://schemas.microsoft.com/office/powerpoint/2010/main" val="2810039713"/>
              </p:ext>
            </p:extLst>
          </p:nvPr>
        </p:nvGraphicFramePr>
        <p:xfrm>
          <a:off x="1448026" y="1495879"/>
          <a:ext cx="9477375" cy="4229100"/>
        </p:xfrm>
        <a:graphic>
          <a:graphicData uri="http://schemas.openxmlformats.org/drawingml/2006/table">
            <a:tbl>
              <a:tblPr bandRow="1">
                <a:tableStyleId>{5C22544A-7EE6-4342-B048-85BDC9FD1C3A}</a:tableStyleId>
              </a:tblPr>
              <a:tblGrid>
                <a:gridCol w="2324100">
                  <a:extLst>
                    <a:ext uri="{9D8B030D-6E8A-4147-A177-3AD203B41FA5}">
                      <a16:colId xmlns:a16="http://schemas.microsoft.com/office/drawing/2014/main" val="1188874679"/>
                    </a:ext>
                  </a:extLst>
                </a:gridCol>
                <a:gridCol w="7153275">
                  <a:extLst>
                    <a:ext uri="{9D8B030D-6E8A-4147-A177-3AD203B41FA5}">
                      <a16:colId xmlns:a16="http://schemas.microsoft.com/office/drawing/2014/main" val="2126415626"/>
                    </a:ext>
                  </a:extLst>
                </a:gridCol>
              </a:tblGrid>
              <a:tr h="352425">
                <a:tc>
                  <a:txBody>
                    <a:bodyPr/>
                    <a:lstStyle/>
                    <a:p>
                      <a:pPr fontAlgn="base">
                        <a:lnSpc>
                          <a:spcPts val="1425"/>
                        </a:lnSpc>
                      </a:pPr>
                      <a:r>
                        <a:rPr lang="en-US" sz="1200" b="1">
                          <a:solidFill>
                            <a:srgbClr val="FFFFFF"/>
                          </a:solidFill>
                          <a:effectLst/>
                          <a:latin typeface="Consolas" panose="020B0609020204030204" pitchFamily="49" charset="0"/>
                        </a:rPr>
                        <a:t>Linux Commands</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b="1">
                          <a:solidFill>
                            <a:srgbClr val="FFFFFF"/>
                          </a:solidFill>
                          <a:effectLst/>
                          <a:latin typeface="Consolas" panose="020B0609020204030204" pitchFamily="49" charset="0"/>
                        </a:rPr>
                        <a:t>Functions</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51833066"/>
                  </a:ext>
                </a:extLst>
              </a:tr>
              <a:tr h="352425">
                <a:tc>
                  <a:txBody>
                    <a:bodyPr/>
                    <a:lstStyle/>
                    <a:p>
                      <a:pPr fontAlgn="base">
                        <a:lnSpc>
                          <a:spcPts val="1425"/>
                        </a:lnSpc>
                      </a:pPr>
                      <a:r>
                        <a:rPr lang="en-US" sz="1200">
                          <a:solidFill>
                            <a:srgbClr val="FFFFFF"/>
                          </a:solidFill>
                          <a:effectLst/>
                          <a:latin typeface="Corbel" panose="020B0503020204020204" pitchFamily="34" charset="0"/>
                        </a:rPr>
                        <a:t>cat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nsolas" panose="020B0609020204030204" pitchFamily="49" charset="0"/>
                        </a:rPr>
                        <a:t>Display file contents on terminal.</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5691588"/>
                  </a:ext>
                </a:extLst>
              </a:tr>
              <a:tr h="352425">
                <a:tc>
                  <a:txBody>
                    <a:bodyPr/>
                    <a:lstStyle/>
                    <a:p>
                      <a:pPr fontAlgn="base">
                        <a:lnSpc>
                          <a:spcPts val="1425"/>
                        </a:lnSpc>
                      </a:pPr>
                      <a:r>
                        <a:rPr lang="en-US" sz="1200">
                          <a:solidFill>
                            <a:srgbClr val="FFFFFF"/>
                          </a:solidFill>
                          <a:effectLst/>
                          <a:latin typeface="Corbel" panose="020B0503020204020204" pitchFamily="34" charset="0"/>
                        </a:rPr>
                        <a:t>clear</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Clear terminal</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60206670"/>
                  </a:ext>
                </a:extLst>
              </a:tr>
              <a:tr h="352425">
                <a:tc>
                  <a:txBody>
                    <a:bodyPr/>
                    <a:lstStyle/>
                    <a:p>
                      <a:pPr fontAlgn="base">
                        <a:lnSpc>
                          <a:spcPts val="1425"/>
                        </a:lnSpc>
                      </a:pPr>
                      <a:r>
                        <a:rPr lang="en-US" sz="1200">
                          <a:solidFill>
                            <a:srgbClr val="FFFFFF"/>
                          </a:solidFill>
                          <a:effectLst/>
                          <a:latin typeface="Corbel" panose="020B0503020204020204" pitchFamily="34" charset="0"/>
                        </a:rPr>
                        <a:t>man</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Access manual for all Linux commands</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49473591"/>
                  </a:ext>
                </a:extLst>
              </a:tr>
              <a:tr h="352425">
                <a:tc>
                  <a:txBody>
                    <a:bodyPr/>
                    <a:lstStyle/>
                    <a:p>
                      <a:pPr fontAlgn="base">
                        <a:lnSpc>
                          <a:spcPts val="1425"/>
                        </a:lnSpc>
                      </a:pPr>
                      <a:r>
                        <a:rPr lang="en-US" sz="1200">
                          <a:solidFill>
                            <a:srgbClr val="FFFFFF"/>
                          </a:solidFill>
                          <a:effectLst/>
                          <a:latin typeface="Corbel" panose="020B0503020204020204" pitchFamily="34" charset="0"/>
                        </a:rPr>
                        <a:t>grep</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Search for a specific string in an output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30901657"/>
                  </a:ext>
                </a:extLst>
              </a:tr>
              <a:tr h="352425">
                <a:tc>
                  <a:txBody>
                    <a:bodyPr/>
                    <a:lstStyle/>
                    <a:p>
                      <a:pPr fontAlgn="base">
                        <a:lnSpc>
                          <a:spcPts val="1425"/>
                        </a:lnSpc>
                      </a:pPr>
                      <a:r>
                        <a:rPr lang="en-US" sz="1200">
                          <a:solidFill>
                            <a:srgbClr val="FFFFFF"/>
                          </a:solidFill>
                          <a:effectLst/>
                          <a:latin typeface="Corbel" panose="020B0503020204020204" pitchFamily="34" charset="0"/>
                        </a:rPr>
                        <a:t>echo</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Print string or text to the terminal</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14521881"/>
                  </a:ext>
                </a:extLst>
              </a:tr>
              <a:tr h="352425">
                <a:tc>
                  <a:txBody>
                    <a:bodyPr/>
                    <a:lstStyle/>
                    <a:p>
                      <a:pPr fontAlgn="base">
                        <a:lnSpc>
                          <a:spcPts val="1425"/>
                        </a:lnSpc>
                      </a:pPr>
                      <a:r>
                        <a:rPr lang="en-US" sz="1200">
                          <a:solidFill>
                            <a:srgbClr val="FFFFFF"/>
                          </a:solidFill>
                          <a:effectLst/>
                          <a:latin typeface="Corbel" panose="020B0503020204020204" pitchFamily="34" charset="0"/>
                        </a:rPr>
                        <a:t>wget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download files from the internet.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985031809"/>
                  </a:ext>
                </a:extLst>
              </a:tr>
              <a:tr h="352425">
                <a:tc>
                  <a:txBody>
                    <a:bodyPr/>
                    <a:lstStyle/>
                    <a:p>
                      <a:pPr fontAlgn="base">
                        <a:lnSpc>
                          <a:spcPts val="1425"/>
                        </a:lnSpc>
                      </a:pPr>
                      <a:r>
                        <a:rPr lang="en-US" sz="1200">
                          <a:solidFill>
                            <a:srgbClr val="FFFFFF"/>
                          </a:solidFill>
                          <a:effectLst/>
                          <a:latin typeface="Corbel" panose="020B0503020204020204" pitchFamily="34" charset="0"/>
                        </a:rPr>
                        <a:t>whoami</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Displays the current username</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427487077"/>
                  </a:ext>
                </a:extLst>
              </a:tr>
              <a:tr h="352425">
                <a:tc>
                  <a:txBody>
                    <a:bodyPr/>
                    <a:lstStyle/>
                    <a:p>
                      <a:pPr fontAlgn="base">
                        <a:lnSpc>
                          <a:spcPts val="1425"/>
                        </a:lnSpc>
                      </a:pPr>
                      <a:r>
                        <a:rPr lang="en-US" sz="1200">
                          <a:solidFill>
                            <a:srgbClr val="FFFFFF"/>
                          </a:solidFill>
                          <a:effectLst/>
                          <a:latin typeface="Corbel" panose="020B0503020204020204" pitchFamily="34" charset="0"/>
                        </a:rPr>
                        <a:t>sort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sort the file content</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63479597"/>
                  </a:ext>
                </a:extLst>
              </a:tr>
              <a:tr h="352425">
                <a:tc>
                  <a:txBody>
                    <a:bodyPr/>
                    <a:lstStyle/>
                    <a:p>
                      <a:pPr fontAlgn="base">
                        <a:lnSpc>
                          <a:spcPts val="1425"/>
                        </a:lnSpc>
                      </a:pPr>
                      <a:r>
                        <a:rPr lang="en-US" sz="1200">
                          <a:solidFill>
                            <a:srgbClr val="FFFFFF"/>
                          </a:solidFill>
                          <a:effectLst/>
                          <a:latin typeface="Corbel" panose="020B0503020204020204" pitchFamily="34" charset="0"/>
                        </a:rPr>
                        <a:t>cal</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View Calendar in terminal</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81693549"/>
                  </a:ext>
                </a:extLst>
              </a:tr>
              <a:tr h="352425">
                <a:tc>
                  <a:txBody>
                    <a:bodyPr/>
                    <a:lstStyle/>
                    <a:p>
                      <a:pPr fontAlgn="base">
                        <a:lnSpc>
                          <a:spcPts val="1425"/>
                        </a:lnSpc>
                      </a:pPr>
                      <a:r>
                        <a:rPr lang="en-US" sz="1200">
                          <a:solidFill>
                            <a:srgbClr val="FFFFFF"/>
                          </a:solidFill>
                          <a:effectLst/>
                          <a:latin typeface="Corbel" panose="020B0503020204020204" pitchFamily="34" charset="0"/>
                        </a:rPr>
                        <a:t>whereis</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View the exact location of any command typed after this command</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972070317"/>
                  </a:ext>
                </a:extLst>
              </a:tr>
              <a:tr h="352425">
                <a:tc>
                  <a:txBody>
                    <a:bodyPr/>
                    <a:lstStyle/>
                    <a:p>
                      <a:pPr fontAlgn="base">
                        <a:lnSpc>
                          <a:spcPts val="1425"/>
                        </a:lnSpc>
                      </a:pPr>
                      <a:r>
                        <a:rPr lang="en-US" sz="1200">
                          <a:solidFill>
                            <a:srgbClr val="FFFFFF"/>
                          </a:solidFill>
                          <a:effectLst/>
                          <a:latin typeface="Corbel" panose="020B0503020204020204" pitchFamily="34" charset="0"/>
                        </a:rPr>
                        <a:t>wc</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tc>
                  <a:txBody>
                    <a:bodyPr/>
                    <a:lstStyle/>
                    <a:p>
                      <a:pPr fontAlgn="base">
                        <a:lnSpc>
                          <a:spcPts val="1425"/>
                        </a:lnSpc>
                      </a:pPr>
                      <a:r>
                        <a:rPr lang="en-US" sz="1200">
                          <a:solidFill>
                            <a:srgbClr val="FFFFFF"/>
                          </a:solidFill>
                          <a:effectLst/>
                          <a:latin typeface="Corbel" panose="020B0503020204020204" pitchFamily="34" charset="0"/>
                        </a:rPr>
                        <a:t>Check the lines, word count, and characters in a file using different options.</a:t>
                      </a:r>
                      <a:endParaRPr lang="en-US">
                        <a:effectLst/>
                      </a:endParaRPr>
                    </a:p>
                  </a:txBody>
                  <a:tcPr marL="34290" marR="34290" marT="34290" marB="34290">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38643696"/>
                  </a:ext>
                </a:extLst>
              </a:tr>
            </a:tbl>
          </a:graphicData>
        </a:graphic>
      </p:graphicFrame>
    </p:spTree>
    <p:extLst>
      <p:ext uri="{BB962C8B-B14F-4D97-AF65-F5344CB8AC3E}">
        <p14:creationId xmlns:p14="http://schemas.microsoft.com/office/powerpoint/2010/main" val="2284257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AF046-5CDE-7CDA-9042-440098B25AC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D6D84297-36D8-6519-EB24-AC0122E7C621}"/>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LINUX CUSTOM SCRIPT TASKS</a:t>
            </a:r>
            <a:endParaRPr lang="en-US" dirty="0">
              <a:ea typeface="+mj-lt"/>
              <a:cs typeface="+mj-lt"/>
            </a:endParaRPr>
          </a:p>
        </p:txBody>
      </p:sp>
      <p:pic>
        <p:nvPicPr>
          <p:cNvPr id="2" name="Content Placeholder 11" descr="A screenshot of a computer program&#10;&#10;AI-generated content may be incorrect.">
            <a:extLst>
              <a:ext uri="{FF2B5EF4-FFF2-40B4-BE49-F238E27FC236}">
                <a16:creationId xmlns:a16="http://schemas.microsoft.com/office/drawing/2014/main" id="{B6BC6953-A5AC-5AE0-6F55-0E63E4074A4C}"/>
              </a:ext>
            </a:extLst>
          </p:cNvPr>
          <p:cNvPicPr>
            <a:picLocks noChangeAspect="1"/>
          </p:cNvPicPr>
          <p:nvPr/>
        </p:nvPicPr>
        <p:blipFill>
          <a:blip r:embed="rId2"/>
          <a:stretch>
            <a:fillRect/>
          </a:stretch>
        </p:blipFill>
        <p:spPr>
          <a:xfrm>
            <a:off x="660842" y="2038590"/>
            <a:ext cx="4018457" cy="3746644"/>
          </a:xfrm>
          <a:prstGeom prst="rect">
            <a:avLst/>
          </a:prstGeom>
        </p:spPr>
      </p:pic>
      <p:pic>
        <p:nvPicPr>
          <p:cNvPr id="3" name="Picture 2" descr="A computer screen shot of a computer program&#10;&#10;AI-generated content may be incorrect.">
            <a:extLst>
              <a:ext uri="{FF2B5EF4-FFF2-40B4-BE49-F238E27FC236}">
                <a16:creationId xmlns:a16="http://schemas.microsoft.com/office/drawing/2014/main" id="{77DD6567-AD64-6EED-5A8A-38B70B26F56A}"/>
              </a:ext>
            </a:extLst>
          </p:cNvPr>
          <p:cNvPicPr>
            <a:picLocks noChangeAspect="1"/>
          </p:cNvPicPr>
          <p:nvPr/>
        </p:nvPicPr>
        <p:blipFill>
          <a:blip r:embed="rId3"/>
          <a:stretch>
            <a:fillRect/>
          </a:stretch>
        </p:blipFill>
        <p:spPr>
          <a:xfrm>
            <a:off x="4913747" y="2037814"/>
            <a:ext cx="6622915" cy="2675470"/>
          </a:xfrm>
          <a:prstGeom prst="rect">
            <a:avLst/>
          </a:prstGeom>
        </p:spPr>
      </p:pic>
      <p:pic>
        <p:nvPicPr>
          <p:cNvPr id="4" name="Picture 3">
            <a:extLst>
              <a:ext uri="{FF2B5EF4-FFF2-40B4-BE49-F238E27FC236}">
                <a16:creationId xmlns:a16="http://schemas.microsoft.com/office/drawing/2014/main" id="{006038E4-30F4-78DE-7B63-F604858D0965}"/>
              </a:ext>
            </a:extLst>
          </p:cNvPr>
          <p:cNvPicPr>
            <a:picLocks noChangeAspect="1"/>
          </p:cNvPicPr>
          <p:nvPr/>
        </p:nvPicPr>
        <p:blipFill>
          <a:blip r:embed="rId4"/>
          <a:stretch>
            <a:fillRect/>
          </a:stretch>
        </p:blipFill>
        <p:spPr>
          <a:xfrm>
            <a:off x="4914051" y="5203281"/>
            <a:ext cx="6623740" cy="474097"/>
          </a:xfrm>
          <a:prstGeom prst="rect">
            <a:avLst/>
          </a:prstGeom>
        </p:spPr>
      </p:pic>
      <p:sp>
        <p:nvSpPr>
          <p:cNvPr id="5" name="TextBox 10">
            <a:extLst>
              <a:ext uri="{FF2B5EF4-FFF2-40B4-BE49-F238E27FC236}">
                <a16:creationId xmlns:a16="http://schemas.microsoft.com/office/drawing/2014/main" id="{AAB387D1-2133-2483-72F9-A13DB3F461B1}"/>
              </a:ext>
            </a:extLst>
          </p:cNvPr>
          <p:cNvSpPr txBox="1"/>
          <p:nvPr/>
        </p:nvSpPr>
        <p:spPr>
          <a:xfrm>
            <a:off x="660078" y="1235185"/>
            <a:ext cx="2265505"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dirty="0">
                <a:solidFill>
                  <a:srgbClr val="FFFFFF"/>
                </a:solidFill>
                <a:latin typeface="Aptos SemiBold"/>
              </a:rPr>
              <a:t>Section A:</a:t>
            </a:r>
            <a:endParaRPr lang="en-US" sz="1750" dirty="0">
              <a:solidFill>
                <a:srgbClr val="FFFFFF"/>
              </a:solidFill>
            </a:endParaRPr>
          </a:p>
        </p:txBody>
      </p:sp>
      <p:sp>
        <p:nvSpPr>
          <p:cNvPr id="6" name="TextBox 14">
            <a:extLst>
              <a:ext uri="{FF2B5EF4-FFF2-40B4-BE49-F238E27FC236}">
                <a16:creationId xmlns:a16="http://schemas.microsoft.com/office/drawing/2014/main" id="{D77A1DBA-4E26-9BCA-E572-557FE41ECD45}"/>
              </a:ext>
            </a:extLst>
          </p:cNvPr>
          <p:cNvSpPr txBox="1"/>
          <p:nvPr/>
        </p:nvSpPr>
        <p:spPr>
          <a:xfrm>
            <a:off x="1292870" y="1579092"/>
            <a:ext cx="2265505"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man </a:t>
            </a:r>
            <a:r>
              <a:rPr lang="en-US" sz="1799" i="1" dirty="0" err="1">
                <a:solidFill>
                  <a:srgbClr val="FFFFFF"/>
                </a:solidFill>
                <a:ea typeface="+mn-lt"/>
                <a:cs typeface="+mn-lt"/>
              </a:rPr>
              <a:t>internsctl</a:t>
            </a:r>
            <a:endParaRPr lang="en-US" sz="1799" i="1" dirty="0" err="1">
              <a:solidFill>
                <a:srgbClr val="FFFFFF"/>
              </a:solidFill>
            </a:endParaRPr>
          </a:p>
        </p:txBody>
      </p:sp>
      <p:sp>
        <p:nvSpPr>
          <p:cNvPr id="7" name="TextBox 16">
            <a:extLst>
              <a:ext uri="{FF2B5EF4-FFF2-40B4-BE49-F238E27FC236}">
                <a16:creationId xmlns:a16="http://schemas.microsoft.com/office/drawing/2014/main" id="{7165F6F3-7052-62ED-7954-6BE2C30D62C1}"/>
              </a:ext>
            </a:extLst>
          </p:cNvPr>
          <p:cNvSpPr txBox="1"/>
          <p:nvPr/>
        </p:nvSpPr>
        <p:spPr>
          <a:xfrm>
            <a:off x="4918571" y="1580486"/>
            <a:ext cx="2265506"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a:t>
            </a:r>
            <a:r>
              <a:rPr lang="en-US" sz="1799" i="1" dirty="0" err="1">
                <a:solidFill>
                  <a:srgbClr val="FFFFFF"/>
                </a:solidFill>
                <a:ea typeface="+mn-lt"/>
                <a:cs typeface="+mn-lt"/>
              </a:rPr>
              <a:t>internsctl</a:t>
            </a:r>
            <a:r>
              <a:rPr lang="en-US" sz="1799" i="1" dirty="0">
                <a:solidFill>
                  <a:srgbClr val="FFFFFF"/>
                </a:solidFill>
                <a:ea typeface="+mn-lt"/>
                <a:cs typeface="+mn-lt"/>
              </a:rPr>
              <a:t> --help</a:t>
            </a:r>
            <a:endParaRPr lang="en-US" sz="1799" i="1" dirty="0">
              <a:solidFill>
                <a:srgbClr val="FFFFFF"/>
              </a:solidFill>
            </a:endParaRPr>
          </a:p>
        </p:txBody>
      </p:sp>
      <p:sp>
        <p:nvSpPr>
          <p:cNvPr id="8" name="TextBox 18">
            <a:extLst>
              <a:ext uri="{FF2B5EF4-FFF2-40B4-BE49-F238E27FC236}">
                <a16:creationId xmlns:a16="http://schemas.microsoft.com/office/drawing/2014/main" id="{5460257F-9215-C17E-D4C1-5D20CD62AE24}"/>
              </a:ext>
            </a:extLst>
          </p:cNvPr>
          <p:cNvSpPr txBox="1"/>
          <p:nvPr/>
        </p:nvSpPr>
        <p:spPr>
          <a:xfrm>
            <a:off x="4918571" y="4748771"/>
            <a:ext cx="2265506"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rPr>
              <a:t>$ </a:t>
            </a:r>
            <a:r>
              <a:rPr lang="en-US" sz="1799" i="1" dirty="0" err="1">
                <a:solidFill>
                  <a:srgbClr val="FFFFFF"/>
                </a:solidFill>
              </a:rPr>
              <a:t>internsctl</a:t>
            </a:r>
            <a:r>
              <a:rPr lang="en-US" sz="1799" i="1" dirty="0">
                <a:solidFill>
                  <a:srgbClr val="FFFFFF"/>
                </a:solidFill>
              </a:rPr>
              <a:t> --version</a:t>
            </a:r>
          </a:p>
        </p:txBody>
      </p:sp>
    </p:spTree>
    <p:extLst>
      <p:ext uri="{BB962C8B-B14F-4D97-AF65-F5344CB8AC3E}">
        <p14:creationId xmlns:p14="http://schemas.microsoft.com/office/powerpoint/2010/main" val="312192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696EC-F637-0E24-76AE-E8C44620E34B}"/>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848A5C1-020B-1904-52CC-08667190C371}"/>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LINUX CUSTOM SCRIPT TASKS</a:t>
            </a:r>
            <a:endParaRPr lang="en-US" dirty="0">
              <a:ea typeface="+mj-lt"/>
              <a:cs typeface="+mj-lt"/>
            </a:endParaRPr>
          </a:p>
        </p:txBody>
      </p:sp>
      <p:sp>
        <p:nvSpPr>
          <p:cNvPr id="5" name="TextBox 10">
            <a:extLst>
              <a:ext uri="{FF2B5EF4-FFF2-40B4-BE49-F238E27FC236}">
                <a16:creationId xmlns:a16="http://schemas.microsoft.com/office/drawing/2014/main" id="{79456C6E-8519-A8A6-0DA0-C99C3C827FDE}"/>
              </a:ext>
            </a:extLst>
          </p:cNvPr>
          <p:cNvSpPr txBox="1"/>
          <p:nvPr/>
        </p:nvSpPr>
        <p:spPr>
          <a:xfrm>
            <a:off x="678221" y="1235185"/>
            <a:ext cx="2265505"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dirty="0">
                <a:solidFill>
                  <a:srgbClr val="FFFFFF"/>
                </a:solidFill>
                <a:latin typeface="Aptos SemiBold"/>
              </a:rPr>
              <a:t>Section B:</a:t>
            </a:r>
            <a:endParaRPr lang="en-US" sz="1750" dirty="0">
              <a:solidFill>
                <a:srgbClr val="FFFFFF"/>
              </a:solidFill>
            </a:endParaRPr>
          </a:p>
        </p:txBody>
      </p:sp>
      <p:sp>
        <p:nvSpPr>
          <p:cNvPr id="10" name="TextBox 5">
            <a:extLst>
              <a:ext uri="{FF2B5EF4-FFF2-40B4-BE49-F238E27FC236}">
                <a16:creationId xmlns:a16="http://schemas.microsoft.com/office/drawing/2014/main" id="{E6FEB6C7-1A51-1781-4B5E-A3256E54C4E6}"/>
              </a:ext>
            </a:extLst>
          </p:cNvPr>
          <p:cNvSpPr txBox="1"/>
          <p:nvPr/>
        </p:nvSpPr>
        <p:spPr>
          <a:xfrm>
            <a:off x="676792" y="2180428"/>
            <a:ext cx="2680457"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i="1" dirty="0">
                <a:solidFill>
                  <a:srgbClr val="FFFFFF"/>
                </a:solidFill>
                <a:ea typeface="+mn-lt"/>
                <a:cs typeface="+mn-lt"/>
              </a:rPr>
              <a:t>$ </a:t>
            </a:r>
            <a:r>
              <a:rPr lang="en-US" sz="1750" i="1" dirty="0" err="1">
                <a:solidFill>
                  <a:srgbClr val="FFFFFF"/>
                </a:solidFill>
                <a:ea typeface="+mn-lt"/>
                <a:cs typeface="+mn-lt"/>
              </a:rPr>
              <a:t>internsctl</a:t>
            </a:r>
            <a:r>
              <a:rPr lang="en-US" sz="1750" i="1" dirty="0">
                <a:solidFill>
                  <a:srgbClr val="FFFFFF"/>
                </a:solidFill>
                <a:ea typeface="+mn-lt"/>
                <a:cs typeface="+mn-lt"/>
              </a:rPr>
              <a:t> </a:t>
            </a:r>
            <a:r>
              <a:rPr lang="en-US" sz="1750" i="1" dirty="0" err="1">
                <a:solidFill>
                  <a:srgbClr val="FFFFFF"/>
                </a:solidFill>
                <a:ea typeface="+mn-lt"/>
                <a:cs typeface="+mn-lt"/>
              </a:rPr>
              <a:t>cpu</a:t>
            </a:r>
            <a:r>
              <a:rPr lang="en-US" sz="1750" i="1" dirty="0">
                <a:solidFill>
                  <a:srgbClr val="FFFFFF"/>
                </a:solidFill>
                <a:ea typeface="+mn-lt"/>
                <a:cs typeface="+mn-lt"/>
              </a:rPr>
              <a:t> </a:t>
            </a:r>
            <a:r>
              <a:rPr lang="en-US" sz="1750" i="1" dirty="0" err="1">
                <a:solidFill>
                  <a:srgbClr val="FFFFFF"/>
                </a:solidFill>
                <a:ea typeface="+mn-lt"/>
                <a:cs typeface="+mn-lt"/>
              </a:rPr>
              <a:t>getinfo</a:t>
            </a:r>
            <a:endParaRPr lang="en-US" sz="1750" i="1" dirty="0">
              <a:solidFill>
                <a:srgbClr val="FFFFFF"/>
              </a:solidFill>
            </a:endParaRPr>
          </a:p>
        </p:txBody>
      </p:sp>
      <p:pic>
        <p:nvPicPr>
          <p:cNvPr id="11" name="Picture 10" descr="A screenshot of a computer program&#10;&#10;AI-generated content may be incorrect.">
            <a:extLst>
              <a:ext uri="{FF2B5EF4-FFF2-40B4-BE49-F238E27FC236}">
                <a16:creationId xmlns:a16="http://schemas.microsoft.com/office/drawing/2014/main" id="{1C44A67A-112F-48C6-198B-E7B8746617BC}"/>
              </a:ext>
            </a:extLst>
          </p:cNvPr>
          <p:cNvPicPr>
            <a:picLocks noChangeAspect="1"/>
          </p:cNvPicPr>
          <p:nvPr/>
        </p:nvPicPr>
        <p:blipFill>
          <a:blip r:embed="rId2"/>
          <a:stretch>
            <a:fillRect/>
          </a:stretch>
        </p:blipFill>
        <p:spPr>
          <a:xfrm>
            <a:off x="666896" y="2586140"/>
            <a:ext cx="4533963" cy="176796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395952B3-464A-08F3-C143-5CBE0C893358}"/>
              </a:ext>
            </a:extLst>
          </p:cNvPr>
          <p:cNvPicPr>
            <a:picLocks noChangeAspect="1"/>
          </p:cNvPicPr>
          <p:nvPr/>
        </p:nvPicPr>
        <p:blipFill>
          <a:blip r:embed="rId3"/>
          <a:stretch>
            <a:fillRect/>
          </a:stretch>
        </p:blipFill>
        <p:spPr>
          <a:xfrm>
            <a:off x="676792" y="5135190"/>
            <a:ext cx="4542210" cy="575025"/>
          </a:xfrm>
          <a:prstGeom prst="rect">
            <a:avLst/>
          </a:prstGeom>
        </p:spPr>
      </p:pic>
      <p:sp>
        <p:nvSpPr>
          <p:cNvPr id="13" name="TextBox 17">
            <a:extLst>
              <a:ext uri="{FF2B5EF4-FFF2-40B4-BE49-F238E27FC236}">
                <a16:creationId xmlns:a16="http://schemas.microsoft.com/office/drawing/2014/main" id="{42C07FAC-E391-0E66-F221-9A143961F709}"/>
              </a:ext>
            </a:extLst>
          </p:cNvPr>
          <p:cNvSpPr txBox="1"/>
          <p:nvPr/>
        </p:nvSpPr>
        <p:spPr>
          <a:xfrm>
            <a:off x="676790" y="4686985"/>
            <a:ext cx="3002466"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a:t>
            </a:r>
            <a:r>
              <a:rPr lang="en-US" sz="1799" i="1" dirty="0" err="1">
                <a:solidFill>
                  <a:srgbClr val="FFFFFF"/>
                </a:solidFill>
                <a:ea typeface="+mn-lt"/>
                <a:cs typeface="+mn-lt"/>
              </a:rPr>
              <a:t>internsctl</a:t>
            </a:r>
            <a:r>
              <a:rPr lang="en-US" sz="1799" i="1" dirty="0">
                <a:solidFill>
                  <a:srgbClr val="FFFFFF"/>
                </a:solidFill>
                <a:ea typeface="+mn-lt"/>
                <a:cs typeface="+mn-lt"/>
              </a:rPr>
              <a:t> memory </a:t>
            </a:r>
            <a:r>
              <a:rPr lang="en-US" sz="1799" i="1" dirty="0" err="1">
                <a:solidFill>
                  <a:srgbClr val="FFFFFF"/>
                </a:solidFill>
                <a:ea typeface="+mn-lt"/>
                <a:cs typeface="+mn-lt"/>
              </a:rPr>
              <a:t>getinfo</a:t>
            </a:r>
            <a:endParaRPr lang="en-US" sz="1799" i="1" dirty="0" err="1">
              <a:solidFill>
                <a:srgbClr val="FFFFFF"/>
              </a:solidFill>
            </a:endParaRPr>
          </a:p>
        </p:txBody>
      </p:sp>
      <p:sp>
        <p:nvSpPr>
          <p:cNvPr id="14" name="TextBox 20">
            <a:extLst>
              <a:ext uri="{FF2B5EF4-FFF2-40B4-BE49-F238E27FC236}">
                <a16:creationId xmlns:a16="http://schemas.microsoft.com/office/drawing/2014/main" id="{1AA608A8-B8B0-4845-C447-FB063C610798}"/>
              </a:ext>
            </a:extLst>
          </p:cNvPr>
          <p:cNvSpPr txBox="1"/>
          <p:nvPr/>
        </p:nvSpPr>
        <p:spPr>
          <a:xfrm>
            <a:off x="676979" y="1681226"/>
            <a:ext cx="3445757" cy="346102"/>
          </a:xfrm>
          <a:prstGeom prst="rect">
            <a:avLst/>
          </a:prstGeom>
          <a:noFill/>
        </p:spPr>
        <p:txBody>
          <a:bodyPr rot="0" spcFirstLastPara="0" vert="horz" wrap="square" lIns="68562" tIns="34281" rIns="68562" bIns="3428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a:solidFill>
                  <a:srgbClr val="FFFFFF"/>
                </a:solidFill>
              </a:rPr>
              <a:t>Part1 | Level Easy</a:t>
            </a:r>
          </a:p>
        </p:txBody>
      </p:sp>
      <p:sp>
        <p:nvSpPr>
          <p:cNvPr id="15" name="TextBox 22">
            <a:extLst>
              <a:ext uri="{FF2B5EF4-FFF2-40B4-BE49-F238E27FC236}">
                <a16:creationId xmlns:a16="http://schemas.microsoft.com/office/drawing/2014/main" id="{3F2B7590-10C4-4DA1-3F79-733CDDDD2456}"/>
              </a:ext>
            </a:extLst>
          </p:cNvPr>
          <p:cNvSpPr txBox="1"/>
          <p:nvPr/>
        </p:nvSpPr>
        <p:spPr>
          <a:xfrm>
            <a:off x="5738022" y="1684567"/>
            <a:ext cx="2898172"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a:solidFill>
                  <a:srgbClr val="FFFFFF"/>
                </a:solidFill>
              </a:rPr>
              <a:t>Part2 | Level Intermediate</a:t>
            </a:r>
          </a:p>
        </p:txBody>
      </p:sp>
      <p:sp>
        <p:nvSpPr>
          <p:cNvPr id="16" name="TextBox 24">
            <a:extLst>
              <a:ext uri="{FF2B5EF4-FFF2-40B4-BE49-F238E27FC236}">
                <a16:creationId xmlns:a16="http://schemas.microsoft.com/office/drawing/2014/main" id="{09122F0D-B5E1-8D6C-E409-F859E2EAB421}"/>
              </a:ext>
            </a:extLst>
          </p:cNvPr>
          <p:cNvSpPr txBox="1"/>
          <p:nvPr/>
        </p:nvSpPr>
        <p:spPr>
          <a:xfrm>
            <a:off x="5667735" y="2177130"/>
            <a:ext cx="4032505"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a:t>
            </a:r>
            <a:r>
              <a:rPr lang="en-US" sz="1799" i="1" err="1">
                <a:solidFill>
                  <a:srgbClr val="FFFFFF"/>
                </a:solidFill>
                <a:ea typeface="+mn-lt"/>
                <a:cs typeface="+mn-lt"/>
              </a:rPr>
              <a:t>internsctl</a:t>
            </a:r>
            <a:r>
              <a:rPr lang="en-US" sz="1799" i="1" dirty="0">
                <a:solidFill>
                  <a:srgbClr val="FFFFFF"/>
                </a:solidFill>
                <a:ea typeface="+mn-lt"/>
                <a:cs typeface="+mn-lt"/>
              </a:rPr>
              <a:t> user create &lt;username&gt;</a:t>
            </a:r>
            <a:endParaRPr lang="en-US" sz="1799" i="1">
              <a:solidFill>
                <a:srgbClr val="FFFFFF"/>
              </a:solidFill>
            </a:endParaRPr>
          </a:p>
        </p:txBody>
      </p:sp>
      <p:pic>
        <p:nvPicPr>
          <p:cNvPr id="17" name="Picture 16" descr="A purple background with white text&#10;&#10;AI-generated content may be incorrect.">
            <a:extLst>
              <a:ext uri="{FF2B5EF4-FFF2-40B4-BE49-F238E27FC236}">
                <a16:creationId xmlns:a16="http://schemas.microsoft.com/office/drawing/2014/main" id="{792EAFFE-BAB2-DD35-AD83-028FF0954DE3}"/>
              </a:ext>
            </a:extLst>
          </p:cNvPr>
          <p:cNvPicPr>
            <a:picLocks noChangeAspect="1"/>
          </p:cNvPicPr>
          <p:nvPr/>
        </p:nvPicPr>
        <p:blipFill>
          <a:blip r:embed="rId4"/>
          <a:stretch>
            <a:fillRect/>
          </a:stretch>
        </p:blipFill>
        <p:spPr>
          <a:xfrm>
            <a:off x="5667735" y="2589279"/>
            <a:ext cx="6172645" cy="570929"/>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3250BE0D-88BB-3365-1D43-6EFD00DFEB1E}"/>
              </a:ext>
            </a:extLst>
          </p:cNvPr>
          <p:cNvPicPr>
            <a:picLocks noChangeAspect="1"/>
          </p:cNvPicPr>
          <p:nvPr/>
        </p:nvPicPr>
        <p:blipFill>
          <a:blip r:embed="rId5"/>
          <a:stretch>
            <a:fillRect/>
          </a:stretch>
        </p:blipFill>
        <p:spPr>
          <a:xfrm>
            <a:off x="5737009" y="3603377"/>
            <a:ext cx="5851843" cy="971857"/>
          </a:xfrm>
          <a:prstGeom prst="rect">
            <a:avLst/>
          </a:prstGeom>
        </p:spPr>
      </p:pic>
      <p:pic>
        <p:nvPicPr>
          <p:cNvPr id="19" name="Picture 18">
            <a:extLst>
              <a:ext uri="{FF2B5EF4-FFF2-40B4-BE49-F238E27FC236}">
                <a16:creationId xmlns:a16="http://schemas.microsoft.com/office/drawing/2014/main" id="{54AC06CB-79D1-24F0-A79E-E2ED52E1A04B}"/>
              </a:ext>
            </a:extLst>
          </p:cNvPr>
          <p:cNvPicPr>
            <a:picLocks noChangeAspect="1"/>
          </p:cNvPicPr>
          <p:nvPr/>
        </p:nvPicPr>
        <p:blipFill>
          <a:blip r:embed="rId6"/>
          <a:stretch>
            <a:fillRect/>
          </a:stretch>
        </p:blipFill>
        <p:spPr>
          <a:xfrm>
            <a:off x="5733149" y="5137693"/>
            <a:ext cx="6162221" cy="345018"/>
          </a:xfrm>
          <a:prstGeom prst="rect">
            <a:avLst/>
          </a:prstGeom>
        </p:spPr>
      </p:pic>
      <p:sp>
        <p:nvSpPr>
          <p:cNvPr id="20" name="TextBox 32">
            <a:extLst>
              <a:ext uri="{FF2B5EF4-FFF2-40B4-BE49-F238E27FC236}">
                <a16:creationId xmlns:a16="http://schemas.microsoft.com/office/drawing/2014/main" id="{81DE9507-5B75-FF94-AB2F-C3C2A3436AF2}"/>
              </a:ext>
            </a:extLst>
          </p:cNvPr>
          <p:cNvSpPr txBox="1"/>
          <p:nvPr/>
        </p:nvSpPr>
        <p:spPr>
          <a:xfrm>
            <a:off x="5737009" y="3258622"/>
            <a:ext cx="3052386"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a:t>
            </a:r>
            <a:r>
              <a:rPr lang="en-US" sz="1799" i="1" dirty="0" err="1">
                <a:solidFill>
                  <a:srgbClr val="FFFFFF"/>
                </a:solidFill>
                <a:ea typeface="+mn-lt"/>
                <a:cs typeface="+mn-lt"/>
              </a:rPr>
              <a:t>internsctl</a:t>
            </a:r>
            <a:r>
              <a:rPr lang="en-US" sz="1799" i="1" dirty="0">
                <a:solidFill>
                  <a:srgbClr val="FFFFFF"/>
                </a:solidFill>
                <a:ea typeface="+mn-lt"/>
                <a:cs typeface="+mn-lt"/>
              </a:rPr>
              <a:t> user list</a:t>
            </a:r>
            <a:endParaRPr lang="en-US" sz="1799" i="1" dirty="0">
              <a:solidFill>
                <a:srgbClr val="FFFFFF"/>
              </a:solidFill>
            </a:endParaRPr>
          </a:p>
        </p:txBody>
      </p:sp>
      <p:sp>
        <p:nvSpPr>
          <p:cNvPr id="21" name="TextBox 34">
            <a:extLst>
              <a:ext uri="{FF2B5EF4-FFF2-40B4-BE49-F238E27FC236}">
                <a16:creationId xmlns:a16="http://schemas.microsoft.com/office/drawing/2014/main" id="{32441883-40E4-4914-0B6B-93EA9B736638}"/>
              </a:ext>
            </a:extLst>
          </p:cNvPr>
          <p:cNvSpPr txBox="1"/>
          <p:nvPr/>
        </p:nvSpPr>
        <p:spPr>
          <a:xfrm>
            <a:off x="5737832" y="4683519"/>
            <a:ext cx="3745433"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99" i="1" dirty="0">
                <a:solidFill>
                  <a:srgbClr val="FFFFFF"/>
                </a:solidFill>
                <a:ea typeface="+mn-lt"/>
                <a:cs typeface="+mn-lt"/>
              </a:rPr>
              <a:t>$ </a:t>
            </a:r>
            <a:r>
              <a:rPr lang="en-US" sz="1799" i="1" dirty="0" err="1">
                <a:solidFill>
                  <a:srgbClr val="FFFFFF"/>
                </a:solidFill>
                <a:ea typeface="+mn-lt"/>
                <a:cs typeface="+mn-lt"/>
              </a:rPr>
              <a:t>internsctl</a:t>
            </a:r>
            <a:r>
              <a:rPr lang="en-US" sz="1799" i="1" dirty="0">
                <a:solidFill>
                  <a:srgbClr val="FFFFFF"/>
                </a:solidFill>
                <a:ea typeface="+mn-lt"/>
                <a:cs typeface="+mn-lt"/>
              </a:rPr>
              <a:t> user list --</a:t>
            </a:r>
            <a:r>
              <a:rPr lang="en-US" sz="1799" i="1" dirty="0" err="1">
                <a:solidFill>
                  <a:srgbClr val="FFFFFF"/>
                </a:solidFill>
                <a:ea typeface="+mn-lt"/>
                <a:cs typeface="+mn-lt"/>
              </a:rPr>
              <a:t>sudo</a:t>
            </a:r>
            <a:r>
              <a:rPr lang="en-US" sz="1799" i="1" dirty="0">
                <a:solidFill>
                  <a:srgbClr val="FFFFFF"/>
                </a:solidFill>
                <a:ea typeface="+mn-lt"/>
                <a:cs typeface="+mn-lt"/>
              </a:rPr>
              <a:t>-only</a:t>
            </a:r>
            <a:endParaRPr lang="en-US" sz="1799" i="1">
              <a:solidFill>
                <a:srgbClr val="FFFFFF"/>
              </a:solidFill>
            </a:endParaRPr>
          </a:p>
        </p:txBody>
      </p:sp>
    </p:spTree>
    <p:extLst>
      <p:ext uri="{BB962C8B-B14F-4D97-AF65-F5344CB8AC3E}">
        <p14:creationId xmlns:p14="http://schemas.microsoft.com/office/powerpoint/2010/main" val="1674172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2B6F-54E7-91D6-B1BC-3C23F5E3AED3}"/>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AB0D8C44-95A0-5A6E-FFCB-EBA14D194DAF}"/>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LINUX CUSTOM SCRIPT TASKS</a:t>
            </a:r>
            <a:endParaRPr lang="en-US" dirty="0">
              <a:ea typeface="+mj-lt"/>
              <a:cs typeface="+mj-lt"/>
            </a:endParaRPr>
          </a:p>
        </p:txBody>
      </p:sp>
      <p:sp>
        <p:nvSpPr>
          <p:cNvPr id="5" name="TextBox 10">
            <a:extLst>
              <a:ext uri="{FF2B5EF4-FFF2-40B4-BE49-F238E27FC236}">
                <a16:creationId xmlns:a16="http://schemas.microsoft.com/office/drawing/2014/main" id="{66BBC397-BFA6-6484-DCD2-CA66B2FD0D37}"/>
              </a:ext>
            </a:extLst>
          </p:cNvPr>
          <p:cNvSpPr txBox="1"/>
          <p:nvPr/>
        </p:nvSpPr>
        <p:spPr>
          <a:xfrm>
            <a:off x="678221" y="1235185"/>
            <a:ext cx="2265505"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dirty="0">
                <a:solidFill>
                  <a:srgbClr val="FFFFFF"/>
                </a:solidFill>
                <a:latin typeface="Aptos SemiBold"/>
              </a:rPr>
              <a:t>Section B:</a:t>
            </a:r>
            <a:endParaRPr lang="en-US" sz="1750" dirty="0">
              <a:solidFill>
                <a:srgbClr val="FFFFFF"/>
              </a:solidFill>
            </a:endParaRPr>
          </a:p>
        </p:txBody>
      </p:sp>
      <p:sp>
        <p:nvSpPr>
          <p:cNvPr id="14" name="TextBox 20">
            <a:extLst>
              <a:ext uri="{FF2B5EF4-FFF2-40B4-BE49-F238E27FC236}">
                <a16:creationId xmlns:a16="http://schemas.microsoft.com/office/drawing/2014/main" id="{647E859E-5949-02DE-0545-7E214CE530CA}"/>
              </a:ext>
            </a:extLst>
          </p:cNvPr>
          <p:cNvSpPr txBox="1"/>
          <p:nvPr/>
        </p:nvSpPr>
        <p:spPr>
          <a:xfrm>
            <a:off x="676979" y="1707687"/>
            <a:ext cx="2680458" cy="338536"/>
          </a:xfrm>
          <a:prstGeom prst="rect">
            <a:avLst/>
          </a:prstGeom>
          <a:noFill/>
        </p:spPr>
        <p:txBody>
          <a:bodyPr rot="0" spcFirstLastPara="0" vert="horz" wrap="square" lIns="68562" tIns="34281" rIns="68562" bIns="3428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dirty="0">
                <a:solidFill>
                  <a:srgbClr val="FFFFFF"/>
                </a:solidFill>
              </a:rPr>
              <a:t>Part3 | </a:t>
            </a:r>
            <a:r>
              <a:rPr lang="en-US" sz="1750" dirty="0">
                <a:solidFill>
                  <a:srgbClr val="FFFFFF"/>
                </a:solidFill>
                <a:ea typeface="+mn-lt"/>
                <a:cs typeface="+mn-lt"/>
              </a:rPr>
              <a:t>Advanced Level</a:t>
            </a:r>
            <a:endParaRPr lang="en-US" sz="1750" dirty="0">
              <a:solidFill>
                <a:srgbClr val="FFFFFF"/>
              </a:solidFill>
            </a:endParaRPr>
          </a:p>
        </p:txBody>
      </p:sp>
      <p:sp>
        <p:nvSpPr>
          <p:cNvPr id="2" name="TextBox 6">
            <a:extLst>
              <a:ext uri="{FF2B5EF4-FFF2-40B4-BE49-F238E27FC236}">
                <a16:creationId xmlns:a16="http://schemas.microsoft.com/office/drawing/2014/main" id="{0C3BE338-F064-468E-8A4F-E3C31FE9EBC7}"/>
              </a:ext>
            </a:extLst>
          </p:cNvPr>
          <p:cNvSpPr txBox="1"/>
          <p:nvPr/>
        </p:nvSpPr>
        <p:spPr>
          <a:xfrm>
            <a:off x="674310" y="2226851"/>
            <a:ext cx="3917912" cy="338536"/>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i="1" dirty="0">
                <a:solidFill>
                  <a:schemeClr val="bg1"/>
                </a:solidFill>
                <a:ea typeface="+mn-lt"/>
                <a:cs typeface="+mn-lt"/>
              </a:rPr>
              <a:t>$ internsctl file getinfo &lt;file-name&gt;</a:t>
            </a:r>
            <a:endParaRPr lang="en-US" sz="1750" i="1">
              <a:solidFill>
                <a:schemeClr val="bg1"/>
              </a:solidFill>
            </a:endParaRPr>
          </a:p>
        </p:txBody>
      </p:sp>
      <p:sp>
        <p:nvSpPr>
          <p:cNvPr id="3" name="TextBox 11">
            <a:extLst>
              <a:ext uri="{FF2B5EF4-FFF2-40B4-BE49-F238E27FC236}">
                <a16:creationId xmlns:a16="http://schemas.microsoft.com/office/drawing/2014/main" id="{60E58307-4377-730A-AFB3-72BEE46EA98D}"/>
              </a:ext>
            </a:extLst>
          </p:cNvPr>
          <p:cNvSpPr txBox="1"/>
          <p:nvPr/>
        </p:nvSpPr>
        <p:spPr>
          <a:xfrm>
            <a:off x="676910" y="2648187"/>
            <a:ext cx="4610098" cy="346102"/>
          </a:xfrm>
          <a:prstGeom prst="rect">
            <a:avLst/>
          </a:prstGeom>
          <a:noFill/>
        </p:spPr>
        <p:txBody>
          <a:bodyPr rot="0" spcFirstLastPara="0" vert="horz" wrap="square" lIns="68562" tIns="34281" rIns="68562" bIns="34281"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50" i="1" dirty="0">
                <a:solidFill>
                  <a:schemeClr val="bg1"/>
                </a:solidFill>
                <a:ea typeface="+mn-lt"/>
                <a:cs typeface="+mn-lt"/>
              </a:rPr>
              <a:t>$ internsctl file getinfo &lt;file-name&gt; [options]</a:t>
            </a:r>
          </a:p>
        </p:txBody>
      </p:sp>
      <p:pic>
        <p:nvPicPr>
          <p:cNvPr id="4" name="Picture 3" descr="A screenshot of a computer program&#10;&#10;AI-generated content may be incorrect.">
            <a:extLst>
              <a:ext uri="{FF2B5EF4-FFF2-40B4-BE49-F238E27FC236}">
                <a16:creationId xmlns:a16="http://schemas.microsoft.com/office/drawing/2014/main" id="{CE114A60-E2D3-25CE-BA0E-40BAFE115ABF}"/>
              </a:ext>
            </a:extLst>
          </p:cNvPr>
          <p:cNvPicPr>
            <a:picLocks noChangeAspect="1"/>
          </p:cNvPicPr>
          <p:nvPr/>
        </p:nvPicPr>
        <p:blipFill>
          <a:blip r:embed="rId2"/>
          <a:stretch>
            <a:fillRect/>
          </a:stretch>
        </p:blipFill>
        <p:spPr>
          <a:xfrm>
            <a:off x="5292928" y="2225155"/>
            <a:ext cx="6754025" cy="3336218"/>
          </a:xfrm>
          <a:prstGeom prst="rect">
            <a:avLst/>
          </a:prstGeom>
        </p:spPr>
      </p:pic>
      <p:sp>
        <p:nvSpPr>
          <p:cNvPr id="6" name="TextBox 5">
            <a:extLst>
              <a:ext uri="{FF2B5EF4-FFF2-40B4-BE49-F238E27FC236}">
                <a16:creationId xmlns:a16="http://schemas.microsoft.com/office/drawing/2014/main" id="{7BF7A17C-8787-80E9-E98C-8ACAE93BC2D5}"/>
              </a:ext>
            </a:extLst>
          </p:cNvPr>
          <p:cNvSpPr txBox="1"/>
          <p:nvPr/>
        </p:nvSpPr>
        <p:spPr>
          <a:xfrm>
            <a:off x="682830" y="2998519"/>
            <a:ext cx="461356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i="1" dirty="0">
                <a:solidFill>
                  <a:schemeClr val="bg1"/>
                </a:solidFill>
              </a:rPr>
              <a:t>[options]:</a:t>
            </a:r>
          </a:p>
          <a:p>
            <a:pPr lvl="2"/>
            <a:r>
              <a:rPr lang="en-GB" i="1" dirty="0">
                <a:solidFill>
                  <a:schemeClr val="bg1"/>
                </a:solidFill>
              </a:rPr>
              <a:t>--size or –s</a:t>
            </a:r>
          </a:p>
          <a:p>
            <a:pPr lvl="2"/>
            <a:r>
              <a:rPr lang="en-GB" i="1" dirty="0">
                <a:solidFill>
                  <a:schemeClr val="bg1"/>
                </a:solidFill>
              </a:rPr>
              <a:t>--permissions or –p</a:t>
            </a:r>
          </a:p>
          <a:p>
            <a:pPr lvl="2"/>
            <a:r>
              <a:rPr lang="en-GB" i="1" dirty="0">
                <a:solidFill>
                  <a:schemeClr val="bg1"/>
                </a:solidFill>
              </a:rPr>
              <a:t>--owner or –o</a:t>
            </a:r>
          </a:p>
          <a:p>
            <a:pPr lvl="2"/>
            <a:r>
              <a:rPr lang="en-GB" i="1" dirty="0">
                <a:solidFill>
                  <a:schemeClr val="bg1"/>
                </a:solidFill>
              </a:rPr>
              <a:t>--last-modified or -m</a:t>
            </a:r>
          </a:p>
        </p:txBody>
      </p:sp>
    </p:spTree>
    <p:extLst>
      <p:ext uri="{BB962C8B-B14F-4D97-AF65-F5344CB8AC3E}">
        <p14:creationId xmlns:p14="http://schemas.microsoft.com/office/powerpoint/2010/main" val="216492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425440" y="2741026"/>
            <a:ext cx="4834245" cy="714313"/>
          </a:xfrm>
        </p:spPr>
        <p:txBody>
          <a:bodyPr lIns="91440" tIns="45720" rIns="91440" bIns="45720" anchor="t"/>
          <a:lstStyle/>
          <a:p>
            <a:r>
              <a:rPr lang="en-US" dirty="0">
                <a:ea typeface="+mj-lt"/>
                <a:cs typeface="+mj-lt"/>
              </a:rPr>
              <a:t>Thank you </a:t>
            </a:r>
            <a:endParaRPr lang="en-US" dirty="0">
              <a:solidFill>
                <a:srgbClr val="000000"/>
              </a:solidFill>
              <a:ea typeface="+mj-lt"/>
              <a:cs typeface="+mj-lt"/>
            </a:endParaRPr>
          </a:p>
          <a:p>
            <a:endParaRPr lang="en-US" dirty="0"/>
          </a:p>
        </p:txBody>
      </p:sp>
      <p:sp>
        <p:nvSpPr>
          <p:cNvPr id="2" name="TextBox 1">
            <a:extLst>
              <a:ext uri="{FF2B5EF4-FFF2-40B4-BE49-F238E27FC236}">
                <a16:creationId xmlns:a16="http://schemas.microsoft.com/office/drawing/2014/main" id="{9232CAB3-09CD-CF37-68D4-ECABC56083BE}"/>
              </a:ext>
            </a:extLst>
          </p:cNvPr>
          <p:cNvSpPr txBox="1"/>
          <p:nvPr/>
        </p:nvSpPr>
        <p:spPr>
          <a:xfrm>
            <a:off x="6099116" y="3449767"/>
            <a:ext cx="3139867" cy="70525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150000"/>
              </a:lnSpc>
            </a:pPr>
            <a:r>
              <a:rPr lang="en-GB" sz="1400" dirty="0">
                <a:solidFill>
                  <a:schemeClr val="bg1"/>
                </a:solidFill>
              </a:rPr>
              <a:t>ASSOCIATE SOFTWARE </a:t>
            </a:r>
            <a:r>
              <a:rPr lang="en-GB" sz="1400" dirty="0">
                <a:solidFill>
                  <a:schemeClr val="bg1"/>
                </a:solidFill>
                <a:ea typeface="+mn-lt"/>
                <a:cs typeface="+mn-lt"/>
              </a:rPr>
              <a:t>ENGINEER</a:t>
            </a:r>
            <a:endParaRPr lang="en-US" sz="1400">
              <a:solidFill>
                <a:schemeClr val="bg1"/>
              </a:solidFill>
              <a:ea typeface="+mn-lt"/>
              <a:cs typeface="+mn-lt"/>
            </a:endParaRPr>
          </a:p>
          <a:p>
            <a:pPr algn="ctr">
              <a:lnSpc>
                <a:spcPct val="150000"/>
              </a:lnSpc>
            </a:pPr>
            <a:r>
              <a:rPr lang="en-GB" sz="1400" dirty="0">
                <a:solidFill>
                  <a:schemeClr val="bg1"/>
                </a:solidFill>
                <a:ea typeface="+mn-lt"/>
                <a:cs typeface="+mn-lt"/>
              </a:rPr>
              <a:t>HIMANSHU</a:t>
            </a:r>
            <a:r>
              <a:rPr lang="en-GB" sz="1400" dirty="0">
                <a:solidFill>
                  <a:schemeClr val="bg1"/>
                </a:solidFill>
              </a:rPr>
              <a:t>@XENONSTACK.COM</a:t>
            </a:r>
            <a:endParaRPr lang="en-US" sz="1400">
              <a:solidFill>
                <a:schemeClr val="bg1"/>
              </a:solidFill>
            </a:endParaRPr>
          </a:p>
        </p:txBody>
      </p:sp>
    </p:spTree>
    <p:extLst>
      <p:ext uri="{BB962C8B-B14F-4D97-AF65-F5344CB8AC3E}">
        <p14:creationId xmlns:p14="http://schemas.microsoft.com/office/powerpoint/2010/main" val="3716496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lIns="91440" tIns="45720" rIns="91440" bIns="45720" anchor="t"/>
          <a:lstStyle/>
          <a:p>
            <a:r>
              <a:rPr lang="en-US" dirty="0"/>
              <a:t>Agenda</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90523" y="1610744"/>
            <a:ext cx="5486649" cy="3694339"/>
          </a:xfrm>
        </p:spPr>
        <p:txBody>
          <a:bodyPr lIns="91440" tIns="45720" rIns="91440" bIns="45720" anchor="t"/>
          <a:lstStyle/>
          <a:p>
            <a:pPr marL="342900" indent="-342900" algn="just">
              <a:lnSpc>
                <a:spcPct val="100000"/>
              </a:lnSpc>
              <a:spcBef>
                <a:spcPts val="1800"/>
              </a:spcBef>
              <a:buAutoNum type="arabicPeriod"/>
            </a:pPr>
            <a:r>
              <a:rPr lang="en-US" sz="1800" dirty="0">
                <a:ea typeface="+mj-lt"/>
                <a:cs typeface="+mj-lt"/>
              </a:rPr>
              <a:t>    CI/CD A GENTLE INTRODUCTION </a:t>
            </a:r>
            <a:endParaRPr lang="en-US" sz="1800"/>
          </a:p>
          <a:p>
            <a:pPr marL="342900" indent="-342900" algn="just">
              <a:lnSpc>
                <a:spcPct val="100000"/>
              </a:lnSpc>
              <a:spcBef>
                <a:spcPts val="1800"/>
              </a:spcBef>
              <a:buAutoNum type="arabicPeriod"/>
            </a:pPr>
            <a:r>
              <a:rPr lang="en-US" sz="1800" dirty="0">
                <a:ea typeface="+mj-lt"/>
                <a:cs typeface="+mj-lt"/>
              </a:rPr>
              <a:t>    CLOUD BASICS </a:t>
            </a:r>
          </a:p>
          <a:p>
            <a:pPr marL="342900" indent="-342900" algn="just">
              <a:lnSpc>
                <a:spcPct val="100000"/>
              </a:lnSpc>
              <a:spcBef>
                <a:spcPts val="1800"/>
              </a:spcBef>
              <a:buAutoNum type="arabicPeriod"/>
            </a:pPr>
            <a:r>
              <a:rPr lang="en-US" sz="1800" dirty="0">
                <a:ea typeface="+mj-lt"/>
                <a:cs typeface="+mj-lt"/>
              </a:rPr>
              <a:t>    CONFIGURATION MANAGEMENT </a:t>
            </a:r>
          </a:p>
          <a:p>
            <a:pPr marL="342900" indent="-342900" algn="just">
              <a:lnSpc>
                <a:spcPct val="100000"/>
              </a:lnSpc>
              <a:spcBef>
                <a:spcPts val="1800"/>
              </a:spcBef>
              <a:buAutoNum type="arabicPeriod"/>
            </a:pPr>
            <a:r>
              <a:rPr lang="en-US" sz="1800" dirty="0">
                <a:ea typeface="+mj-lt"/>
                <a:cs typeface="+mj-lt"/>
              </a:rPr>
              <a:t>    DEPLOYMENT STRATEGIES </a:t>
            </a:r>
          </a:p>
          <a:p>
            <a:pPr marL="342900" indent="-342900" algn="just">
              <a:lnSpc>
                <a:spcPct val="100000"/>
              </a:lnSpc>
              <a:spcBef>
                <a:spcPts val="1800"/>
              </a:spcBef>
              <a:buAutoNum type="arabicPeriod"/>
            </a:pPr>
            <a:r>
              <a:rPr lang="en-US" sz="1800" dirty="0">
                <a:ea typeface="+mj-lt"/>
                <a:cs typeface="+mj-lt"/>
              </a:rPr>
              <a:t>    WHAT IS DEVOPS ? </a:t>
            </a:r>
          </a:p>
          <a:p>
            <a:pPr marL="342900" indent="-342900" algn="just">
              <a:lnSpc>
                <a:spcPct val="100000"/>
              </a:lnSpc>
              <a:spcBef>
                <a:spcPts val="1800"/>
              </a:spcBef>
              <a:buAutoNum type="arabicPeriod"/>
            </a:pPr>
            <a:r>
              <a:rPr lang="en-US" sz="1800" dirty="0">
                <a:ea typeface="+mj-lt"/>
                <a:cs typeface="+mj-lt"/>
              </a:rPr>
              <a:t>    INFRA AS CODE BASICS </a:t>
            </a:r>
          </a:p>
          <a:p>
            <a:pPr marL="342900" indent="-342900" algn="just">
              <a:lnSpc>
                <a:spcPct val="100000"/>
              </a:lnSpc>
              <a:spcBef>
                <a:spcPts val="1800"/>
              </a:spcBef>
              <a:buAutoNum type="arabicPeriod"/>
            </a:pPr>
            <a:r>
              <a:rPr lang="en-US" sz="1800" dirty="0">
                <a:ea typeface="+mj-lt"/>
                <a:cs typeface="+mj-lt"/>
              </a:rPr>
              <a:t>    LINUX  </a:t>
            </a:r>
          </a:p>
          <a:p>
            <a:pPr marL="342900" indent="-342900" algn="just">
              <a:lnSpc>
                <a:spcPct val="100000"/>
              </a:lnSpc>
              <a:spcBef>
                <a:spcPts val="1800"/>
              </a:spcBef>
              <a:buAutoNum type="arabicPeriod"/>
            </a:pPr>
            <a:r>
              <a:rPr lang="en-US" sz="1800" dirty="0">
                <a:ea typeface="+mj-lt"/>
                <a:cs typeface="+mj-lt"/>
              </a:rPr>
              <a:t>    LINUX CUSTOM SCRIPT TASKS</a:t>
            </a:r>
          </a:p>
          <a:p>
            <a:pPr marL="342900" indent="-342900" algn="just">
              <a:lnSpc>
                <a:spcPct val="100000"/>
              </a:lnSpc>
              <a:spcBef>
                <a:spcPts val="1800"/>
              </a:spcBef>
              <a:buAutoNum type="arabicPeriod"/>
            </a:pPr>
            <a:endParaRPr lang="en-US" sz="1800" dirty="0">
              <a:ea typeface="+mj-lt"/>
              <a:cs typeface="+mj-lt"/>
            </a:endParaRPr>
          </a:p>
          <a:p>
            <a:pPr marL="342900" indent="-342900" algn="just">
              <a:lnSpc>
                <a:spcPct val="100000"/>
              </a:lnSpc>
              <a:spcBef>
                <a:spcPts val="1800"/>
              </a:spcBef>
              <a:buAutoNum type="arabicPeriod"/>
            </a:pPr>
            <a:endParaRPr lang="en-US" sz="1800" dirty="0">
              <a:ea typeface="+mj-lt"/>
              <a:cs typeface="+mj-lt"/>
            </a:endParaRPr>
          </a:p>
          <a:p>
            <a:pPr marL="342900" indent="-342900" algn="just">
              <a:lnSpc>
                <a:spcPct val="100000"/>
              </a:lnSpc>
              <a:buAutoNum type="arabicPeriod"/>
            </a:pPr>
            <a:endParaRPr lang="en-US" sz="1800" dirty="0">
              <a:ea typeface="+mj-lt"/>
              <a:cs typeface="+mj-lt"/>
            </a:endParaRPr>
          </a:p>
        </p:txBody>
      </p:sp>
    </p:spTree>
    <p:extLst>
      <p:ext uri="{BB962C8B-B14F-4D97-AF65-F5344CB8AC3E}">
        <p14:creationId xmlns:p14="http://schemas.microsoft.com/office/powerpoint/2010/main" val="31095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onsolas"/>
              </a:rPr>
              <a:t>CI/CD</a:t>
            </a:r>
            <a:endParaRPr lang="en-US" sz="3200" b="1">
              <a:solidFill>
                <a:srgbClr val="000000"/>
              </a:solidFill>
              <a:latin typeface="Consolas"/>
            </a:endParaRPr>
          </a:p>
        </p:txBody>
      </p:sp>
      <p:sp>
        <p:nvSpPr>
          <p:cNvPr id="29" name="TextBox 28">
            <a:extLst>
              <a:ext uri="{FF2B5EF4-FFF2-40B4-BE49-F238E27FC236}">
                <a16:creationId xmlns:a16="http://schemas.microsoft.com/office/drawing/2014/main" id="{3E871A61-6795-9440-8E7F-FD46E6AABDA4}"/>
              </a:ext>
            </a:extLst>
          </p:cNvPr>
          <p:cNvSpPr txBox="1"/>
          <p:nvPr/>
        </p:nvSpPr>
        <p:spPr>
          <a:xfrm>
            <a:off x="6097208" y="1124099"/>
            <a:ext cx="5732234" cy="46063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spcAft>
                <a:spcPts val="1350"/>
              </a:spcAft>
            </a:pPr>
            <a:r>
              <a:rPr lang="en-US" sz="1600" b="1" dirty="0">
                <a:solidFill>
                  <a:schemeClr val="bg1"/>
                </a:solidFill>
                <a:ea typeface="+mn-lt"/>
                <a:cs typeface="+mn-lt"/>
              </a:rPr>
              <a:t>CONTINUOUS INTEGRATION</a:t>
            </a:r>
            <a:endParaRPr lang="en-US"/>
          </a:p>
          <a:p>
            <a:pPr marL="285750" indent="-285750" algn="just">
              <a:spcBef>
                <a:spcPts val="1800"/>
              </a:spcBef>
              <a:spcAft>
                <a:spcPts val="1350"/>
              </a:spcAft>
              <a:buFont typeface="Arial"/>
              <a:buChar char="•"/>
            </a:pPr>
            <a:r>
              <a:rPr lang="en-US" sz="1600" dirty="0">
                <a:solidFill>
                  <a:schemeClr val="bg1"/>
                </a:solidFill>
              </a:rPr>
              <a:t>A practice where developers integrate their code into a common repository, preferably several times a day.</a:t>
            </a:r>
          </a:p>
          <a:p>
            <a:pPr marL="285750" indent="-285750" algn="just">
              <a:spcBef>
                <a:spcPts val="1800"/>
              </a:spcBef>
              <a:spcAft>
                <a:spcPts val="1350"/>
              </a:spcAft>
              <a:buFont typeface="Arial"/>
              <a:buChar char="•"/>
            </a:pPr>
            <a:r>
              <a:rPr lang="en-US" sz="1600" dirty="0">
                <a:solidFill>
                  <a:schemeClr val="bg1"/>
                </a:solidFill>
              </a:rPr>
              <a:t>A series of scripts is run automatically to verify the changes that are pushed.</a:t>
            </a:r>
          </a:p>
          <a:p>
            <a:pPr algn="just">
              <a:spcBef>
                <a:spcPts val="1800"/>
              </a:spcBef>
              <a:spcAft>
                <a:spcPts val="1350"/>
              </a:spcAft>
            </a:pPr>
            <a:r>
              <a:rPr lang="en-US" sz="1600" b="1" dirty="0">
                <a:solidFill>
                  <a:schemeClr val="bg1"/>
                </a:solidFill>
              </a:rPr>
              <a:t>CONTINUOUS DEPLOYMENT/DELIVERY</a:t>
            </a:r>
          </a:p>
          <a:p>
            <a:pPr marL="285750" indent="-285750" algn="just">
              <a:spcBef>
                <a:spcPts val="1800"/>
              </a:spcBef>
              <a:spcAft>
                <a:spcPts val="1350"/>
              </a:spcAft>
              <a:buFont typeface="Arial"/>
              <a:buChar char="•"/>
            </a:pPr>
            <a:r>
              <a:rPr lang="en-US" sz="1600" dirty="0">
                <a:solidFill>
                  <a:schemeClr val="bg1"/>
                </a:solidFill>
              </a:rPr>
              <a:t>A process that must happen after code is integrated for app changes to be delivered to users.</a:t>
            </a:r>
          </a:p>
          <a:p>
            <a:pPr algn="just">
              <a:spcBef>
                <a:spcPts val="1800"/>
              </a:spcBef>
              <a:spcAft>
                <a:spcPts val="1350"/>
              </a:spcAft>
            </a:pPr>
            <a:r>
              <a:rPr lang="en-US" sz="1600" b="1" dirty="0">
                <a:solidFill>
                  <a:schemeClr val="bg1"/>
                </a:solidFill>
              </a:rPr>
              <a:t>Advantages: </a:t>
            </a:r>
            <a:r>
              <a:rPr lang="en-US" sz="1600" dirty="0">
                <a:solidFill>
                  <a:schemeClr val="bg1"/>
                </a:solidFill>
              </a:rPr>
              <a:t>Both the process are used for automating the building and deploying process.</a:t>
            </a:r>
          </a:p>
        </p:txBody>
      </p:sp>
      <p:pic>
        <p:nvPicPr>
          <p:cNvPr id="31" name="Picture 30" descr="CI/CD: What Is It &amp; Why Is It Important for DevOps?">
            <a:extLst>
              <a:ext uri="{FF2B5EF4-FFF2-40B4-BE49-F238E27FC236}">
                <a16:creationId xmlns:a16="http://schemas.microsoft.com/office/drawing/2014/main" id="{9A5D1675-6352-5715-6E39-4D927EC55646}"/>
              </a:ext>
            </a:extLst>
          </p:cNvPr>
          <p:cNvPicPr>
            <a:picLocks noChangeAspect="1"/>
          </p:cNvPicPr>
          <p:nvPr/>
        </p:nvPicPr>
        <p:blipFill>
          <a:blip r:embed="rId2"/>
          <a:srcRect l="11570" r="11803" b="342"/>
          <a:stretch/>
        </p:blipFill>
        <p:spPr>
          <a:xfrm>
            <a:off x="890866" y="2103005"/>
            <a:ext cx="4628738" cy="2877549"/>
          </a:xfrm>
          <a:prstGeom prst="rect">
            <a:avLst/>
          </a:prstGeom>
        </p:spPr>
      </p:pic>
      <p:sp>
        <p:nvSpPr>
          <p:cNvPr id="2" name="TextBox 1">
            <a:extLst>
              <a:ext uri="{FF2B5EF4-FFF2-40B4-BE49-F238E27FC236}">
                <a16:creationId xmlns:a16="http://schemas.microsoft.com/office/drawing/2014/main" id="{8CC05CB1-1A8F-A1A8-823B-82CBC82193E5}"/>
              </a:ext>
            </a:extLst>
          </p:cNvPr>
          <p:cNvSpPr txBox="1"/>
          <p:nvPr/>
        </p:nvSpPr>
        <p:spPr>
          <a:xfrm>
            <a:off x="1888889" y="1578082"/>
            <a:ext cx="2657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1800"/>
              </a:spcBef>
              <a:spcAft>
                <a:spcPts val="1350"/>
              </a:spcAft>
            </a:pPr>
            <a:r>
              <a:rPr lang="en-US" sz="2800" dirty="0">
                <a:solidFill>
                  <a:schemeClr val="bg1"/>
                </a:solidFill>
                <a:ea typeface="+mn-lt"/>
                <a:cs typeface="+mn-lt"/>
              </a:rPr>
              <a:t>What is CI/CD?</a:t>
            </a:r>
            <a:endParaRPr lang="en-US" sz="2800">
              <a:solidFill>
                <a:schemeClr val="bg1"/>
              </a:solidFill>
            </a:endParaRPr>
          </a:p>
        </p:txBody>
      </p:sp>
      <p:sp>
        <p:nvSpPr>
          <p:cNvPr id="4" name="TextBox 3">
            <a:extLst>
              <a:ext uri="{FF2B5EF4-FFF2-40B4-BE49-F238E27FC236}">
                <a16:creationId xmlns:a16="http://schemas.microsoft.com/office/drawing/2014/main" id="{E6D569A2-D094-6B77-C4ED-DCFB89300652}"/>
              </a:ext>
            </a:extLst>
          </p:cNvPr>
          <p:cNvSpPr txBox="1"/>
          <p:nvPr/>
        </p:nvSpPr>
        <p:spPr>
          <a:xfrm>
            <a:off x="2078181" y="3384466"/>
            <a:ext cx="476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chemeClr val="bg1"/>
                </a:solidFill>
              </a:rPr>
              <a:t>CI</a:t>
            </a:r>
          </a:p>
        </p:txBody>
      </p:sp>
      <p:sp>
        <p:nvSpPr>
          <p:cNvPr id="5" name="TextBox 4">
            <a:extLst>
              <a:ext uri="{FF2B5EF4-FFF2-40B4-BE49-F238E27FC236}">
                <a16:creationId xmlns:a16="http://schemas.microsoft.com/office/drawing/2014/main" id="{E1E192E4-F76B-F76C-CEFA-EABAF3093AAC}"/>
              </a:ext>
            </a:extLst>
          </p:cNvPr>
          <p:cNvSpPr txBox="1"/>
          <p:nvPr/>
        </p:nvSpPr>
        <p:spPr>
          <a:xfrm>
            <a:off x="3879271" y="3374569"/>
            <a:ext cx="546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chemeClr val="bg1"/>
                </a:solidFill>
              </a:rPr>
              <a:t>CD</a:t>
            </a:r>
          </a:p>
        </p:txBody>
      </p:sp>
    </p:spTree>
    <p:extLst>
      <p:ext uri="{BB962C8B-B14F-4D97-AF65-F5344CB8AC3E}">
        <p14:creationId xmlns:p14="http://schemas.microsoft.com/office/powerpoint/2010/main" val="2590226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8CDD1-52B3-A212-D480-B0D10E87A1A8}"/>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48A2424-AE97-3646-99BD-AC7CEA05E3D5}"/>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onsolas"/>
              </a:rPr>
              <a:t>CI/CD</a:t>
            </a:r>
            <a:endParaRPr lang="en-US" sz="3200" b="1">
              <a:solidFill>
                <a:srgbClr val="000000"/>
              </a:solidFill>
              <a:latin typeface="Consolas"/>
            </a:endParaRPr>
          </a:p>
        </p:txBody>
      </p:sp>
      <p:sp>
        <p:nvSpPr>
          <p:cNvPr id="29" name="TextBox 28">
            <a:extLst>
              <a:ext uri="{FF2B5EF4-FFF2-40B4-BE49-F238E27FC236}">
                <a16:creationId xmlns:a16="http://schemas.microsoft.com/office/drawing/2014/main" id="{EA0CB00B-BBF1-B8FA-45C1-3091DE034B1F}"/>
              </a:ext>
            </a:extLst>
          </p:cNvPr>
          <p:cNvSpPr txBox="1"/>
          <p:nvPr/>
        </p:nvSpPr>
        <p:spPr>
          <a:xfrm>
            <a:off x="891857" y="1203268"/>
            <a:ext cx="4778497"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spcAft>
                <a:spcPts val="1350"/>
              </a:spcAft>
            </a:pPr>
            <a:r>
              <a:rPr lang="en-US" b="1">
                <a:solidFill>
                  <a:schemeClr val="bg1"/>
                </a:solidFill>
                <a:ea typeface="+mn-lt"/>
                <a:cs typeface="+mn-lt"/>
              </a:rPr>
              <a:t>Benefits:</a:t>
            </a:r>
            <a:endParaRPr lang="en-US">
              <a:solidFill>
                <a:schemeClr val="bg1"/>
              </a:solidFill>
            </a:endParaRPr>
          </a:p>
          <a:p>
            <a:pPr marL="285750" indent="-285750" algn="just">
              <a:spcBef>
                <a:spcPts val="1800"/>
              </a:spcBef>
              <a:spcAft>
                <a:spcPts val="1350"/>
              </a:spcAft>
              <a:buFont typeface="Arial"/>
              <a:buChar char="•"/>
            </a:pPr>
            <a:r>
              <a:rPr lang="en-US">
                <a:solidFill>
                  <a:schemeClr val="bg1"/>
                </a:solidFill>
              </a:rPr>
              <a:t>Smaller Code Changes.</a:t>
            </a:r>
          </a:p>
          <a:p>
            <a:pPr marL="285750" indent="-285750" algn="just">
              <a:spcBef>
                <a:spcPts val="1800"/>
              </a:spcBef>
              <a:spcAft>
                <a:spcPts val="1350"/>
              </a:spcAft>
              <a:buFont typeface="Arial"/>
              <a:buChar char="•"/>
            </a:pPr>
            <a:r>
              <a:rPr lang="en-US">
                <a:solidFill>
                  <a:schemeClr val="bg1"/>
                </a:solidFill>
              </a:rPr>
              <a:t>Continuous Testing.</a:t>
            </a:r>
          </a:p>
          <a:p>
            <a:pPr marL="285750" indent="-285750" algn="just">
              <a:spcBef>
                <a:spcPts val="1800"/>
              </a:spcBef>
              <a:spcAft>
                <a:spcPts val="1350"/>
              </a:spcAft>
              <a:buFont typeface="Arial"/>
              <a:buChar char="•"/>
            </a:pPr>
            <a:r>
              <a:rPr lang="en-US">
                <a:solidFill>
                  <a:schemeClr val="bg1"/>
                </a:solidFill>
              </a:rPr>
              <a:t>Early Fault Detections.</a:t>
            </a:r>
          </a:p>
          <a:p>
            <a:pPr marL="285750" indent="-285750" algn="just">
              <a:spcBef>
                <a:spcPts val="1800"/>
              </a:spcBef>
              <a:spcAft>
                <a:spcPts val="1350"/>
              </a:spcAft>
              <a:buFont typeface="Arial"/>
              <a:buChar char="•"/>
            </a:pPr>
            <a:r>
              <a:rPr lang="en-US">
                <a:solidFill>
                  <a:schemeClr val="bg1"/>
                </a:solidFill>
              </a:rPr>
              <a:t>Smaller Backlog.</a:t>
            </a:r>
          </a:p>
          <a:p>
            <a:pPr marL="285750" indent="-285750" algn="just">
              <a:spcBef>
                <a:spcPts val="1800"/>
              </a:spcBef>
              <a:spcAft>
                <a:spcPts val="1350"/>
              </a:spcAft>
              <a:buFont typeface="Arial"/>
              <a:buChar char="•"/>
            </a:pPr>
            <a:r>
              <a:rPr lang="en-US">
                <a:solidFill>
                  <a:schemeClr val="bg1"/>
                </a:solidFill>
              </a:rPr>
              <a:t>Customer Satisfaction.</a:t>
            </a:r>
          </a:p>
          <a:p>
            <a:pPr marL="285750" indent="-285750" algn="just">
              <a:spcBef>
                <a:spcPts val="1800"/>
              </a:spcBef>
              <a:spcAft>
                <a:spcPts val="1350"/>
              </a:spcAft>
              <a:buFont typeface="Arial"/>
              <a:buChar char="•"/>
            </a:pPr>
            <a:r>
              <a:rPr lang="en-US">
                <a:solidFill>
                  <a:schemeClr val="bg1"/>
                </a:solidFill>
              </a:rPr>
              <a:t>Easy Maintenance and Updates.</a:t>
            </a:r>
            <a:endParaRPr lang="en-US" dirty="0">
              <a:solidFill>
                <a:schemeClr val="bg1"/>
              </a:solidFill>
            </a:endParaRPr>
          </a:p>
        </p:txBody>
      </p:sp>
      <p:pic>
        <p:nvPicPr>
          <p:cNvPr id="2" name="Picture 1" descr="How to Implement an Effective CI/CD Pipeline">
            <a:extLst>
              <a:ext uri="{FF2B5EF4-FFF2-40B4-BE49-F238E27FC236}">
                <a16:creationId xmlns:a16="http://schemas.microsoft.com/office/drawing/2014/main" id="{0C793716-92E9-4E46-91BA-C3BA6E3CF642}"/>
              </a:ext>
            </a:extLst>
          </p:cNvPr>
          <p:cNvPicPr>
            <a:picLocks noChangeAspect="1"/>
          </p:cNvPicPr>
          <p:nvPr/>
        </p:nvPicPr>
        <p:blipFill>
          <a:blip r:embed="rId2"/>
          <a:srcRect t="10773" r="-133" b="-276"/>
          <a:stretch/>
        </p:blipFill>
        <p:spPr>
          <a:xfrm>
            <a:off x="5565568" y="2110086"/>
            <a:ext cx="6246428" cy="2682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504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E24C-0062-79C0-F688-C05626F756EB}"/>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3DE348BD-68BB-0B6F-76DE-480F79C7522C}"/>
              </a:ext>
            </a:extLst>
          </p:cNvPr>
          <p:cNvSpPr>
            <a:spLocks noGrp="1"/>
          </p:cNvSpPr>
          <p:nvPr>
            <p:ph type="title"/>
          </p:nvPr>
        </p:nvSpPr>
        <p:spPr>
          <a:xfrm>
            <a:off x="890866" y="412356"/>
            <a:ext cx="10405696" cy="567670"/>
          </a:xfrm>
        </p:spPr>
        <p:txBody>
          <a:bodyPr lIns="91440" tIns="45720" rIns="91440" bIns="45720" anchor="ctr"/>
          <a:lstStyle/>
          <a:p>
            <a:r>
              <a:rPr lang="en-US" sz="3200" b="1" dirty="0">
                <a:latin typeface="Consolas"/>
              </a:rPr>
              <a:t>CI/CD Tools</a:t>
            </a:r>
            <a:endParaRPr lang="en-US" sz="3200" b="1" dirty="0">
              <a:solidFill>
                <a:srgbClr val="000000"/>
              </a:solidFill>
              <a:latin typeface="Consolas"/>
            </a:endParaRPr>
          </a:p>
        </p:txBody>
      </p:sp>
      <p:sp>
        <p:nvSpPr>
          <p:cNvPr id="29" name="TextBox 28">
            <a:extLst>
              <a:ext uri="{FF2B5EF4-FFF2-40B4-BE49-F238E27FC236}">
                <a16:creationId xmlns:a16="http://schemas.microsoft.com/office/drawing/2014/main" id="{64DBBDAB-9C17-62DC-DB23-47358B3AC1CE}"/>
              </a:ext>
            </a:extLst>
          </p:cNvPr>
          <p:cNvSpPr txBox="1"/>
          <p:nvPr/>
        </p:nvSpPr>
        <p:spPr>
          <a:xfrm>
            <a:off x="891857" y="1203268"/>
            <a:ext cx="10399484" cy="3672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800"/>
              </a:spcBef>
              <a:spcAft>
                <a:spcPts val="1350"/>
              </a:spcAft>
            </a:pPr>
            <a:r>
              <a:rPr lang="en-US" dirty="0">
                <a:solidFill>
                  <a:schemeClr val="bg1"/>
                </a:solidFill>
                <a:ea typeface="+mn-lt"/>
                <a:cs typeface="+mn-lt"/>
              </a:rPr>
              <a:t>CI/CD relies on tools to achieve optimal workflows. </a:t>
            </a:r>
            <a:endParaRPr lang="en-US"/>
          </a:p>
          <a:p>
            <a:pPr algn="just">
              <a:spcBef>
                <a:spcPts val="1800"/>
              </a:spcBef>
              <a:spcAft>
                <a:spcPts val="1350"/>
              </a:spcAft>
            </a:pPr>
            <a:r>
              <a:rPr lang="en-US" dirty="0">
                <a:solidFill>
                  <a:schemeClr val="bg1"/>
                </a:solidFill>
                <a:ea typeface="+mn-lt"/>
                <a:cs typeface="+mn-lt"/>
              </a:rPr>
              <a:t>1. Jenkins</a:t>
            </a:r>
          </a:p>
          <a:p>
            <a:pPr lvl="1" algn="just">
              <a:spcBef>
                <a:spcPts val="1800"/>
              </a:spcBef>
              <a:spcAft>
                <a:spcPts val="1350"/>
              </a:spcAft>
            </a:pPr>
            <a:r>
              <a:rPr lang="en-US" dirty="0">
                <a:solidFill>
                  <a:schemeClr val="bg1"/>
                </a:solidFill>
                <a:ea typeface="+mn-lt"/>
                <a:cs typeface="+mn-lt"/>
              </a:rPr>
              <a:t>Jenkins is an automation server built to create a CI/CD environment for almost any combination of languages and repositories. </a:t>
            </a:r>
          </a:p>
          <a:p>
            <a:pPr algn="just">
              <a:spcBef>
                <a:spcPts val="1800"/>
              </a:spcBef>
              <a:spcAft>
                <a:spcPts val="1350"/>
              </a:spcAft>
            </a:pPr>
            <a:r>
              <a:rPr lang="en-US" dirty="0">
                <a:solidFill>
                  <a:schemeClr val="bg1"/>
                </a:solidFill>
                <a:ea typeface="+mn-lt"/>
                <a:cs typeface="+mn-lt"/>
              </a:rPr>
              <a:t>2. Spinnaker</a:t>
            </a:r>
          </a:p>
          <a:p>
            <a:pPr lvl="1" algn="just">
              <a:spcBef>
                <a:spcPts val="1800"/>
              </a:spcBef>
              <a:spcAft>
                <a:spcPts val="1350"/>
              </a:spcAft>
            </a:pPr>
            <a:r>
              <a:rPr lang="en-US" dirty="0">
                <a:solidFill>
                  <a:schemeClr val="bg1"/>
                </a:solidFill>
                <a:ea typeface="+mn-lt"/>
                <a:cs typeface="+mn-lt"/>
              </a:rPr>
              <a:t>Spinnaker is an open-source continuous delivery platform that integrates with major cloud providers, including AWS, Google Cloud, Microsoft Azure, and Oracle Cloud. </a:t>
            </a:r>
            <a:endParaRPr lang="en-US" dirty="0">
              <a:solidFill>
                <a:schemeClr val="bg1"/>
              </a:solidFill>
            </a:endParaRPr>
          </a:p>
        </p:txBody>
      </p:sp>
    </p:spTree>
    <p:extLst>
      <p:ext uri="{BB962C8B-B14F-4D97-AF65-F5344CB8AC3E}">
        <p14:creationId xmlns:p14="http://schemas.microsoft.com/office/powerpoint/2010/main" val="37919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5F646-CBCB-5BD8-615A-A84717B06F87}"/>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02E104A-2BB2-69F7-DD9B-4ADAAE96E2D6}"/>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CLOUD</a:t>
            </a:r>
            <a:endParaRPr lang="en-US" dirty="0"/>
          </a:p>
        </p:txBody>
      </p:sp>
      <p:sp>
        <p:nvSpPr>
          <p:cNvPr id="29" name="TextBox 28">
            <a:extLst>
              <a:ext uri="{FF2B5EF4-FFF2-40B4-BE49-F238E27FC236}">
                <a16:creationId xmlns:a16="http://schemas.microsoft.com/office/drawing/2014/main" id="{AD5BFFC8-34F3-B298-D43E-3B579FBBC3E4}"/>
              </a:ext>
            </a:extLst>
          </p:cNvPr>
          <p:cNvSpPr txBox="1"/>
          <p:nvPr/>
        </p:nvSpPr>
        <p:spPr>
          <a:xfrm>
            <a:off x="891857" y="1203268"/>
            <a:ext cx="10399484"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ea typeface="+mn-lt"/>
                <a:cs typeface="+mn-lt"/>
              </a:rPr>
              <a:t>Cloud computing is the </a:t>
            </a:r>
            <a:r>
              <a:rPr lang="en-US" b="1" dirty="0">
                <a:solidFill>
                  <a:schemeClr val="bg1"/>
                </a:solidFill>
                <a:ea typeface="+mn-lt"/>
                <a:cs typeface="+mn-lt"/>
              </a:rPr>
              <a:t>on-demand delivery</a:t>
            </a:r>
            <a:r>
              <a:rPr lang="en-US" dirty="0">
                <a:solidFill>
                  <a:schemeClr val="bg1"/>
                </a:solidFill>
                <a:ea typeface="+mn-lt"/>
                <a:cs typeface="+mn-lt"/>
              </a:rPr>
              <a:t> of </a:t>
            </a:r>
            <a:r>
              <a:rPr lang="en-US" b="1" u="sng" dirty="0">
                <a:solidFill>
                  <a:schemeClr val="bg1"/>
                </a:solidFill>
                <a:ea typeface="+mn-lt"/>
                <a:cs typeface="+mn-lt"/>
              </a:rPr>
              <a:t>compute power</a:t>
            </a:r>
            <a:r>
              <a:rPr lang="en-US" dirty="0">
                <a:solidFill>
                  <a:schemeClr val="bg1"/>
                </a:solidFill>
                <a:ea typeface="+mn-lt"/>
                <a:cs typeface="+mn-lt"/>
              </a:rPr>
              <a:t>, </a:t>
            </a:r>
            <a:r>
              <a:rPr lang="en-US" b="1" u="sng" dirty="0">
                <a:solidFill>
                  <a:schemeClr val="bg1"/>
                </a:solidFill>
                <a:ea typeface="+mn-lt"/>
                <a:cs typeface="+mn-lt"/>
              </a:rPr>
              <a:t>database</a:t>
            </a:r>
            <a:r>
              <a:rPr lang="en-US" dirty="0">
                <a:solidFill>
                  <a:schemeClr val="bg1"/>
                </a:solidFill>
                <a:ea typeface="+mn-lt"/>
                <a:cs typeface="+mn-lt"/>
              </a:rPr>
              <a:t>, </a:t>
            </a:r>
            <a:r>
              <a:rPr lang="en-US" b="1" u="sng" dirty="0">
                <a:solidFill>
                  <a:schemeClr val="bg1"/>
                </a:solidFill>
                <a:ea typeface="+mn-lt"/>
                <a:cs typeface="+mn-lt"/>
              </a:rPr>
              <a:t>storage</a:t>
            </a:r>
            <a:r>
              <a:rPr lang="en-US" dirty="0">
                <a:solidFill>
                  <a:schemeClr val="bg1"/>
                </a:solidFill>
                <a:ea typeface="+mn-lt"/>
                <a:cs typeface="+mn-lt"/>
              </a:rPr>
              <a:t>, applications, and other IT resources through a cloud services platform through the internet with pay-as-you-go pricing. </a:t>
            </a:r>
          </a:p>
          <a:p>
            <a:pPr algn="just"/>
            <a:endParaRPr lang="en-US"/>
          </a:p>
          <a:p>
            <a:pPr algn="just"/>
            <a:r>
              <a:rPr lang="en-US" dirty="0">
                <a:solidFill>
                  <a:schemeClr val="bg1"/>
                </a:solidFill>
                <a:ea typeface="+mn-lt"/>
                <a:cs typeface="+mn-lt"/>
              </a:rPr>
              <a:t>Advantages of cloud computing: </a:t>
            </a:r>
            <a:endParaRPr lang="en-US" dirty="0">
              <a:solidFill>
                <a:schemeClr val="bg1"/>
              </a:solidFill>
            </a:endParaRPr>
          </a:p>
          <a:p>
            <a:pPr algn="just"/>
            <a:endParaRPr lang="en-US"/>
          </a:p>
          <a:p>
            <a:pPr marL="182880" indent="-285750" algn="just">
              <a:buFont typeface="Arial"/>
              <a:buChar char="•"/>
            </a:pPr>
            <a:r>
              <a:rPr lang="en-US" sz="1600" dirty="0">
                <a:solidFill>
                  <a:schemeClr val="bg1"/>
                </a:solidFill>
                <a:ea typeface="+mn-lt"/>
                <a:cs typeface="+mn-lt"/>
              </a:rPr>
              <a:t>Pay as you go </a:t>
            </a:r>
            <a:endParaRPr lang="en-US" sz="1600" dirty="0">
              <a:solidFill>
                <a:schemeClr val="bg1"/>
              </a:solidFill>
            </a:endParaRPr>
          </a:p>
          <a:p>
            <a:pPr marL="182880" indent="-285750" algn="just">
              <a:buFont typeface="Arial"/>
              <a:buChar char="•"/>
            </a:pPr>
            <a:endParaRPr lang="en-US" sz="1600" dirty="0"/>
          </a:p>
          <a:p>
            <a:pPr marL="182880" indent="-285750" algn="just">
              <a:buFont typeface="Arial"/>
              <a:buChar char="•"/>
            </a:pPr>
            <a:r>
              <a:rPr lang="en-US" sz="1600" dirty="0">
                <a:solidFill>
                  <a:schemeClr val="bg1"/>
                </a:solidFill>
                <a:ea typeface="+mn-lt"/>
                <a:cs typeface="+mn-lt"/>
              </a:rPr>
              <a:t>Benefit from massive economies of scale </a:t>
            </a:r>
            <a:endParaRPr lang="en-US" sz="1600" dirty="0">
              <a:solidFill>
                <a:schemeClr val="bg1"/>
              </a:solidFill>
            </a:endParaRPr>
          </a:p>
          <a:p>
            <a:pPr marL="182880" indent="-285750" algn="just">
              <a:buFont typeface="Arial"/>
              <a:buChar char="•"/>
            </a:pPr>
            <a:endParaRPr lang="en-US" sz="1600" dirty="0"/>
          </a:p>
          <a:p>
            <a:pPr marL="182880" indent="-285750" algn="just">
              <a:buFont typeface="Arial"/>
              <a:buChar char="•"/>
            </a:pPr>
            <a:r>
              <a:rPr lang="en-US" sz="1600" dirty="0">
                <a:solidFill>
                  <a:schemeClr val="bg1"/>
                </a:solidFill>
                <a:ea typeface="+mn-lt"/>
                <a:cs typeface="+mn-lt"/>
              </a:rPr>
              <a:t>Stop guessing capacity </a:t>
            </a:r>
            <a:endParaRPr lang="en-US" sz="1600" dirty="0">
              <a:solidFill>
                <a:schemeClr val="bg1"/>
              </a:solidFill>
            </a:endParaRPr>
          </a:p>
          <a:p>
            <a:pPr marL="182880" indent="-285750" algn="just">
              <a:buFont typeface="Arial"/>
              <a:buChar char="•"/>
            </a:pPr>
            <a:endParaRPr lang="en-US" sz="1600" dirty="0"/>
          </a:p>
          <a:p>
            <a:pPr marL="182880" indent="-285750" algn="just">
              <a:buFont typeface="Arial"/>
              <a:buChar char="•"/>
            </a:pPr>
            <a:r>
              <a:rPr lang="en-US" sz="1600" dirty="0">
                <a:solidFill>
                  <a:schemeClr val="bg1"/>
                </a:solidFill>
                <a:ea typeface="+mn-lt"/>
                <a:cs typeface="+mn-lt"/>
              </a:rPr>
              <a:t>Increase speed and agility </a:t>
            </a:r>
            <a:endParaRPr lang="en-US" sz="1600" dirty="0">
              <a:solidFill>
                <a:schemeClr val="bg1"/>
              </a:solidFill>
            </a:endParaRPr>
          </a:p>
          <a:p>
            <a:pPr marL="182880" indent="-285750" algn="just">
              <a:buFont typeface="Arial"/>
              <a:buChar char="•"/>
            </a:pPr>
            <a:endParaRPr lang="en-US" sz="1600" dirty="0"/>
          </a:p>
          <a:p>
            <a:pPr marL="182880" indent="-285750" algn="just">
              <a:buFont typeface="Arial"/>
              <a:buChar char="•"/>
            </a:pPr>
            <a:r>
              <a:rPr lang="en-US" sz="1600" dirty="0">
                <a:solidFill>
                  <a:schemeClr val="bg1"/>
                </a:solidFill>
                <a:ea typeface="+mn-lt"/>
                <a:cs typeface="+mn-lt"/>
              </a:rPr>
              <a:t>Realize cost savings </a:t>
            </a:r>
            <a:endParaRPr lang="en-US" sz="1600" dirty="0">
              <a:solidFill>
                <a:schemeClr val="bg1"/>
              </a:solidFill>
            </a:endParaRPr>
          </a:p>
          <a:p>
            <a:pPr marL="182880" indent="-285750" algn="just">
              <a:buFont typeface="Arial"/>
              <a:buChar char="•"/>
            </a:pPr>
            <a:endParaRPr lang="en-US" sz="1600" dirty="0"/>
          </a:p>
          <a:p>
            <a:pPr marL="182880" indent="-285750" algn="just">
              <a:buFont typeface="Arial"/>
              <a:buChar char="•"/>
            </a:pPr>
            <a:r>
              <a:rPr lang="en-US" sz="1600" dirty="0">
                <a:solidFill>
                  <a:schemeClr val="bg1"/>
                </a:solidFill>
                <a:ea typeface="+mn-lt"/>
                <a:cs typeface="+mn-lt"/>
              </a:rPr>
              <a:t>Go global in minutes </a:t>
            </a:r>
            <a:endParaRPr lang="en-US" sz="1600" dirty="0">
              <a:solidFill>
                <a:schemeClr val="bg1"/>
              </a:solidFill>
            </a:endParaRPr>
          </a:p>
        </p:txBody>
      </p:sp>
      <p:pic>
        <p:nvPicPr>
          <p:cNvPr id="2" name="Picture 1" descr="What Is Cloud Computing? Definition, Benefits, Types, and Trends -  Spiceworks">
            <a:extLst>
              <a:ext uri="{FF2B5EF4-FFF2-40B4-BE49-F238E27FC236}">
                <a16:creationId xmlns:a16="http://schemas.microsoft.com/office/drawing/2014/main" id="{32A22383-DFB8-E244-F49C-BB8436C6D8B0}"/>
              </a:ext>
            </a:extLst>
          </p:cNvPr>
          <p:cNvPicPr>
            <a:picLocks noChangeAspect="1"/>
          </p:cNvPicPr>
          <p:nvPr/>
        </p:nvPicPr>
        <p:blipFill>
          <a:blip r:embed="rId2"/>
          <a:stretch>
            <a:fillRect/>
          </a:stretch>
        </p:blipFill>
        <p:spPr>
          <a:xfrm>
            <a:off x="7186158" y="1968273"/>
            <a:ext cx="4314825" cy="4010025"/>
          </a:xfrm>
          <a:prstGeom prst="rect">
            <a:avLst/>
          </a:prstGeom>
        </p:spPr>
      </p:pic>
    </p:spTree>
    <p:extLst>
      <p:ext uri="{BB962C8B-B14F-4D97-AF65-F5344CB8AC3E}">
        <p14:creationId xmlns:p14="http://schemas.microsoft.com/office/powerpoint/2010/main" val="404528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99C7E-20C2-7434-10B3-C13EB903EE6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EAE91E8B-688D-AAD7-2B34-A91464E5B0BE}"/>
              </a:ext>
            </a:extLst>
          </p:cNvPr>
          <p:cNvSpPr>
            <a:spLocks noGrp="1"/>
          </p:cNvSpPr>
          <p:nvPr>
            <p:ph type="title"/>
          </p:nvPr>
        </p:nvSpPr>
        <p:spPr>
          <a:xfrm>
            <a:off x="890866" y="412356"/>
            <a:ext cx="10405696" cy="567670"/>
          </a:xfrm>
        </p:spPr>
        <p:txBody>
          <a:bodyPr lIns="91440" tIns="45720" rIns="91440" bIns="45720" anchor="ctr"/>
          <a:lstStyle/>
          <a:p>
            <a:r>
              <a:rPr lang="en-US" sz="3200" dirty="0">
                <a:ea typeface="+mj-lt"/>
                <a:cs typeface="+mj-lt"/>
              </a:rPr>
              <a:t>CLOUD</a:t>
            </a:r>
            <a:endParaRPr lang="en-US" dirty="0"/>
          </a:p>
        </p:txBody>
      </p:sp>
      <p:sp>
        <p:nvSpPr>
          <p:cNvPr id="29" name="TextBox 28">
            <a:extLst>
              <a:ext uri="{FF2B5EF4-FFF2-40B4-BE49-F238E27FC236}">
                <a16:creationId xmlns:a16="http://schemas.microsoft.com/office/drawing/2014/main" id="{DAC5A832-9FCC-B7F2-E057-D76008982315}"/>
              </a:ext>
            </a:extLst>
          </p:cNvPr>
          <p:cNvSpPr txBox="1"/>
          <p:nvPr/>
        </p:nvSpPr>
        <p:spPr>
          <a:xfrm>
            <a:off x="891857" y="1203268"/>
            <a:ext cx="1039948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ea typeface="+mn-lt"/>
                <a:cs typeface="+mn-lt"/>
              </a:rPr>
              <a:t>There are different platform which provides the cloud computing facilities. </a:t>
            </a:r>
          </a:p>
          <a:p>
            <a:pPr algn="just"/>
            <a:endParaRPr lang="en-US"/>
          </a:p>
          <a:p>
            <a:pPr algn="just"/>
            <a:r>
              <a:rPr lang="en-US" dirty="0">
                <a:solidFill>
                  <a:schemeClr val="bg1"/>
                </a:solidFill>
                <a:ea typeface="+mn-lt"/>
                <a:cs typeface="+mn-lt"/>
              </a:rPr>
              <a:t>These platforms are: </a:t>
            </a:r>
          </a:p>
          <a:p>
            <a:pPr algn="just"/>
            <a:endParaRPr lang="en-US"/>
          </a:p>
          <a:p>
            <a:pPr marL="285750" indent="-285750" algn="just">
              <a:buFont typeface="Arial"/>
              <a:buChar char="•"/>
            </a:pPr>
            <a:r>
              <a:rPr lang="en-US" dirty="0">
                <a:solidFill>
                  <a:schemeClr val="bg1"/>
                </a:solidFill>
                <a:ea typeface="+mn-lt"/>
                <a:cs typeface="+mn-lt"/>
              </a:rPr>
              <a:t>Amazon Web Services (AWS) </a:t>
            </a:r>
          </a:p>
          <a:p>
            <a:pPr marL="285750" indent="-285750" algn="just">
              <a:buFont typeface="Arial"/>
              <a:buChar char="•"/>
            </a:pPr>
            <a:endParaRPr lang="en-US"/>
          </a:p>
          <a:p>
            <a:pPr marL="285750" indent="-285750" algn="just">
              <a:buFont typeface="Arial"/>
              <a:buChar char="•"/>
            </a:pPr>
            <a:r>
              <a:rPr lang="en-US" dirty="0">
                <a:solidFill>
                  <a:schemeClr val="bg1"/>
                </a:solidFill>
                <a:ea typeface="+mn-lt"/>
                <a:cs typeface="+mn-lt"/>
              </a:rPr>
              <a:t>Google Cloud </a:t>
            </a:r>
          </a:p>
          <a:p>
            <a:pPr marL="285750" indent="-285750" algn="just">
              <a:buFont typeface="Arial"/>
              <a:buChar char="•"/>
            </a:pPr>
            <a:endParaRPr lang="en-US"/>
          </a:p>
          <a:p>
            <a:pPr marL="285750" indent="-285750" algn="just">
              <a:buFont typeface="Arial"/>
              <a:buChar char="•"/>
            </a:pPr>
            <a:r>
              <a:rPr lang="en-US" dirty="0">
                <a:solidFill>
                  <a:schemeClr val="bg1"/>
                </a:solidFill>
                <a:ea typeface="+mn-lt"/>
                <a:cs typeface="+mn-lt"/>
              </a:rPr>
              <a:t>Azure</a:t>
            </a:r>
          </a:p>
        </p:txBody>
      </p:sp>
      <p:pic>
        <p:nvPicPr>
          <p:cNvPr id="4" name="Picture 3" descr="HD Google Cloud Platform Logo PNG | Citypng">
            <a:extLst>
              <a:ext uri="{FF2B5EF4-FFF2-40B4-BE49-F238E27FC236}">
                <a16:creationId xmlns:a16="http://schemas.microsoft.com/office/drawing/2014/main" id="{1CB0B53B-48B7-983F-8C82-6CCAC649AB54}"/>
              </a:ext>
            </a:extLst>
          </p:cNvPr>
          <p:cNvPicPr>
            <a:picLocks noChangeAspect="1"/>
          </p:cNvPicPr>
          <p:nvPr/>
        </p:nvPicPr>
        <p:blipFill>
          <a:blip r:embed="rId2"/>
          <a:stretch>
            <a:fillRect/>
          </a:stretch>
        </p:blipFill>
        <p:spPr>
          <a:xfrm>
            <a:off x="7615464" y="3769178"/>
            <a:ext cx="2066925" cy="2066925"/>
          </a:xfrm>
          <a:prstGeom prst="rect">
            <a:avLst/>
          </a:prstGeom>
        </p:spPr>
      </p:pic>
      <p:pic>
        <p:nvPicPr>
          <p:cNvPr id="5" name="Picture 4" descr="Logo Microsoft Azure Cloud Computing Microsoft Corporation Amazon Web  Services, PNG, 500x500px, Logo, Amazon Web Services,">
            <a:extLst>
              <a:ext uri="{FF2B5EF4-FFF2-40B4-BE49-F238E27FC236}">
                <a16:creationId xmlns:a16="http://schemas.microsoft.com/office/drawing/2014/main" id="{46E996B4-BE26-0140-76A0-59A8AE94E082}"/>
              </a:ext>
            </a:extLst>
          </p:cNvPr>
          <p:cNvPicPr>
            <a:picLocks noChangeAspect="1"/>
          </p:cNvPicPr>
          <p:nvPr/>
        </p:nvPicPr>
        <p:blipFill>
          <a:blip r:embed="rId3"/>
          <a:stretch>
            <a:fillRect/>
          </a:stretch>
        </p:blipFill>
        <p:spPr>
          <a:xfrm>
            <a:off x="9304248" y="3785054"/>
            <a:ext cx="2882840" cy="1849287"/>
          </a:xfrm>
          <a:prstGeom prst="rect">
            <a:avLst/>
          </a:prstGeom>
        </p:spPr>
      </p:pic>
      <p:pic>
        <p:nvPicPr>
          <p:cNvPr id="10" name="Picture 9" descr="A logo on a black background&#10;&#10;AI-generated content may be incorrect.">
            <a:extLst>
              <a:ext uri="{FF2B5EF4-FFF2-40B4-BE49-F238E27FC236}">
                <a16:creationId xmlns:a16="http://schemas.microsoft.com/office/drawing/2014/main" id="{A5F04765-2ACF-8239-2AF0-A1D70D4939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810789" y="4184800"/>
            <a:ext cx="1814783" cy="1253886"/>
          </a:xfrm>
          <a:prstGeom prst="rect">
            <a:avLst/>
          </a:prstGeom>
        </p:spPr>
      </p:pic>
    </p:spTree>
    <p:extLst>
      <p:ext uri="{BB962C8B-B14F-4D97-AF65-F5344CB8AC3E}">
        <p14:creationId xmlns:p14="http://schemas.microsoft.com/office/powerpoint/2010/main" val="299468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D8338-2786-56D4-2D58-D97C224DC5DD}"/>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79C59C7-4E38-4B2A-8593-1BBD7741AD64}"/>
              </a:ext>
            </a:extLst>
          </p:cNvPr>
          <p:cNvSpPr>
            <a:spLocks noGrp="1"/>
          </p:cNvSpPr>
          <p:nvPr>
            <p:ph type="title"/>
          </p:nvPr>
        </p:nvSpPr>
        <p:spPr>
          <a:xfrm>
            <a:off x="890866" y="412356"/>
            <a:ext cx="10405696" cy="567670"/>
          </a:xfrm>
        </p:spPr>
        <p:txBody>
          <a:bodyPr lIns="91440" tIns="45720" rIns="91440" bIns="45720" anchor="ctr"/>
          <a:lstStyle/>
          <a:p>
            <a:r>
              <a:rPr lang="en-US" sz="3200" dirty="0">
                <a:solidFill>
                  <a:srgbClr val="FFFFFF"/>
                </a:solidFill>
                <a:ea typeface="+mj-lt"/>
                <a:cs typeface="+mj-lt"/>
              </a:rPr>
              <a:t>CONFIGURATION MANAGEMENT</a:t>
            </a:r>
            <a:endParaRPr lang="en-US" dirty="0"/>
          </a:p>
        </p:txBody>
      </p:sp>
      <p:sp>
        <p:nvSpPr>
          <p:cNvPr id="29" name="TextBox 28">
            <a:extLst>
              <a:ext uri="{FF2B5EF4-FFF2-40B4-BE49-F238E27FC236}">
                <a16:creationId xmlns:a16="http://schemas.microsoft.com/office/drawing/2014/main" id="{95E173CE-5764-C618-0321-DFD72724B584}"/>
              </a:ext>
            </a:extLst>
          </p:cNvPr>
          <p:cNvSpPr txBox="1"/>
          <p:nvPr/>
        </p:nvSpPr>
        <p:spPr>
          <a:xfrm>
            <a:off x="891857" y="1173580"/>
            <a:ext cx="7188199" cy="42011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solidFill>
                  <a:schemeClr val="bg1"/>
                </a:solidFill>
                <a:ea typeface="+mn-lt"/>
                <a:cs typeface="+mn-lt"/>
              </a:rPr>
              <a:t>Configuration Management</a:t>
            </a:r>
            <a:r>
              <a:rPr lang="en-US" dirty="0">
                <a:solidFill>
                  <a:schemeClr val="bg1"/>
                </a:solidFill>
                <a:ea typeface="+mn-lt"/>
                <a:cs typeface="+mn-lt"/>
              </a:rPr>
              <a:t> is a critical system engineering process that helps organizations establish, monitor, and maintain computer systems, servers, and software in a desired, consistent state, allowing teams to build a consistent workflow.</a:t>
            </a:r>
            <a:endParaRPr lang="en-US" dirty="0">
              <a:solidFill>
                <a:schemeClr val="bg1"/>
              </a:solidFill>
            </a:endParaRPr>
          </a:p>
          <a:p>
            <a:pPr algn="just"/>
            <a:endParaRPr lang="en-US" dirty="0">
              <a:solidFill>
                <a:schemeClr val="bg1"/>
              </a:solidFill>
            </a:endParaRPr>
          </a:p>
          <a:p>
            <a:pPr algn="just"/>
            <a:r>
              <a:rPr lang="en-US" dirty="0">
                <a:solidFill>
                  <a:schemeClr val="bg1"/>
                </a:solidFill>
                <a:ea typeface="+mn-lt"/>
                <a:cs typeface="+mn-lt"/>
              </a:rPr>
              <a:t>It involves a high degree of automation that facilitates orderly management of system information and changes, provides visibility and control of its performance and functionality, and verifies whether the system performs as intended, among other benefits.</a:t>
            </a:r>
            <a:endParaRPr lang="en-US" dirty="0">
              <a:solidFill>
                <a:schemeClr val="bg1"/>
              </a:solidFill>
            </a:endParaRPr>
          </a:p>
          <a:p>
            <a:pPr algn="just"/>
            <a:endParaRPr lang="en-US" dirty="0"/>
          </a:p>
          <a:p>
            <a:pPr algn="just"/>
            <a:endParaRPr lang="en-US" dirty="0"/>
          </a:p>
          <a:p>
            <a:pPr algn="just"/>
            <a:endParaRPr lang="en-US"/>
          </a:p>
          <a:p>
            <a:pPr algn="just"/>
            <a:endParaRPr lang="en-US"/>
          </a:p>
          <a:p>
            <a:pPr algn="just">
              <a:spcBef>
                <a:spcPts val="1800"/>
              </a:spcBef>
              <a:spcAft>
                <a:spcPts val="1350"/>
              </a:spcAft>
            </a:pPr>
            <a:endParaRPr lang="en-US"/>
          </a:p>
        </p:txBody>
      </p:sp>
      <p:pic>
        <p:nvPicPr>
          <p:cNvPr id="2" name="Picture 1" descr="Software Configuration Management - Importance, Activities - All BCA (Best  Courses Academy)">
            <a:extLst>
              <a:ext uri="{FF2B5EF4-FFF2-40B4-BE49-F238E27FC236}">
                <a16:creationId xmlns:a16="http://schemas.microsoft.com/office/drawing/2014/main" id="{5CCE11CE-01F8-7BD3-EFDE-5BE4AD5CE4B6}"/>
              </a:ext>
            </a:extLst>
          </p:cNvPr>
          <p:cNvPicPr>
            <a:picLocks noChangeAspect="1"/>
          </p:cNvPicPr>
          <p:nvPr/>
        </p:nvPicPr>
        <p:blipFill>
          <a:blip r:embed="rId2"/>
          <a:stretch>
            <a:fillRect/>
          </a:stretch>
        </p:blipFill>
        <p:spPr>
          <a:xfrm>
            <a:off x="8082643" y="2072060"/>
            <a:ext cx="4235532" cy="3080038"/>
          </a:xfrm>
          <a:prstGeom prst="rect">
            <a:avLst/>
          </a:prstGeom>
        </p:spPr>
      </p:pic>
    </p:spTree>
    <p:extLst>
      <p:ext uri="{BB962C8B-B14F-4D97-AF65-F5344CB8AC3E}">
        <p14:creationId xmlns:p14="http://schemas.microsoft.com/office/powerpoint/2010/main" val="18326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36D01-078B-F833-B3F1-CFD286CDE5DD}"/>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AB800A03-E9C6-1DD3-9E20-40414F63F060}"/>
              </a:ext>
            </a:extLst>
          </p:cNvPr>
          <p:cNvSpPr>
            <a:spLocks noGrp="1"/>
          </p:cNvSpPr>
          <p:nvPr>
            <p:ph type="title"/>
          </p:nvPr>
        </p:nvSpPr>
        <p:spPr>
          <a:xfrm>
            <a:off x="890866" y="412356"/>
            <a:ext cx="10405696" cy="567670"/>
          </a:xfrm>
        </p:spPr>
        <p:txBody>
          <a:bodyPr lIns="91440" tIns="45720" rIns="91440" bIns="45720" anchor="ctr"/>
          <a:lstStyle/>
          <a:p>
            <a:r>
              <a:rPr lang="en-US" sz="3200" dirty="0">
                <a:solidFill>
                  <a:srgbClr val="FFFFFF"/>
                </a:solidFill>
                <a:ea typeface="+mj-lt"/>
                <a:cs typeface="+mj-lt"/>
              </a:rPr>
              <a:t>CONFIGURATION MANAGEMENT</a:t>
            </a:r>
            <a:endParaRPr lang="en-US" dirty="0"/>
          </a:p>
        </p:txBody>
      </p:sp>
      <p:sp>
        <p:nvSpPr>
          <p:cNvPr id="29" name="TextBox 28">
            <a:extLst>
              <a:ext uri="{FF2B5EF4-FFF2-40B4-BE49-F238E27FC236}">
                <a16:creationId xmlns:a16="http://schemas.microsoft.com/office/drawing/2014/main" id="{29010EE2-7008-85E2-E648-907D29DDAC68}"/>
              </a:ext>
            </a:extLst>
          </p:cNvPr>
          <p:cNvSpPr txBox="1"/>
          <p:nvPr/>
        </p:nvSpPr>
        <p:spPr>
          <a:xfrm>
            <a:off x="891857" y="1173580"/>
            <a:ext cx="7333341" cy="2957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u="sng" dirty="0">
                <a:solidFill>
                  <a:schemeClr val="bg1"/>
                </a:solidFill>
                <a:hlinkClick r:id="rId2">
                  <a:extLst>
                    <a:ext uri="{A12FA001-AC4F-418D-AE19-62706E023703}">
                      <ahyp:hlinkClr xmlns:ahyp="http://schemas.microsoft.com/office/drawing/2018/hyperlinkcolor" val="tx"/>
                    </a:ext>
                  </a:extLst>
                </a:hlinkClick>
              </a:rPr>
              <a:t>Process of Configuration Management</a:t>
            </a:r>
            <a:r>
              <a:rPr lang="en-US" b="1" dirty="0">
                <a:solidFill>
                  <a:schemeClr val="bg1"/>
                </a:solidFill>
              </a:rPr>
              <a:t>:</a:t>
            </a:r>
            <a:endParaRPr lang="en-US" dirty="0">
              <a:solidFill>
                <a:schemeClr val="bg1"/>
              </a:solidFill>
            </a:endParaRPr>
          </a:p>
          <a:p>
            <a:pPr algn="just">
              <a:lnSpc>
                <a:spcPct val="150000"/>
              </a:lnSpc>
            </a:pPr>
            <a:r>
              <a:rPr lang="en-US" dirty="0">
                <a:solidFill>
                  <a:schemeClr val="bg1"/>
                </a:solidFill>
                <a:ea typeface="+mn-lt"/>
                <a:cs typeface="+mn-lt"/>
              </a:rPr>
              <a:t>It Comprises five distinct disciplines that are used-</a:t>
            </a:r>
          </a:p>
          <a:p>
            <a:pPr marL="285750" indent="-285750" algn="just">
              <a:lnSpc>
                <a:spcPct val="150000"/>
              </a:lnSpc>
              <a:buFont typeface="Arial"/>
              <a:buChar char="•"/>
            </a:pPr>
            <a:r>
              <a:rPr lang="en-US" dirty="0">
                <a:solidFill>
                  <a:schemeClr val="bg1"/>
                </a:solidFill>
                <a:ea typeface="+mn-lt"/>
                <a:cs typeface="+mn-lt"/>
              </a:rPr>
              <a:t>Planning &amp; Management</a:t>
            </a:r>
          </a:p>
          <a:p>
            <a:pPr marL="285750" indent="-285750" algn="just">
              <a:lnSpc>
                <a:spcPct val="150000"/>
              </a:lnSpc>
              <a:buFont typeface="Arial"/>
              <a:buChar char="•"/>
            </a:pPr>
            <a:r>
              <a:rPr lang="en-US" dirty="0">
                <a:solidFill>
                  <a:schemeClr val="bg1"/>
                </a:solidFill>
                <a:ea typeface="+mn-lt"/>
                <a:cs typeface="+mn-lt"/>
              </a:rPr>
              <a:t>Configuration Identification</a:t>
            </a:r>
          </a:p>
          <a:p>
            <a:pPr marL="285750" indent="-285750" algn="just">
              <a:lnSpc>
                <a:spcPct val="150000"/>
              </a:lnSpc>
              <a:buFont typeface="Arial"/>
              <a:buChar char="•"/>
            </a:pPr>
            <a:r>
              <a:rPr lang="en-US" dirty="0">
                <a:solidFill>
                  <a:schemeClr val="bg1"/>
                </a:solidFill>
                <a:ea typeface="+mn-lt"/>
                <a:cs typeface="+mn-lt"/>
              </a:rPr>
              <a:t>Configuration Control</a:t>
            </a:r>
          </a:p>
          <a:p>
            <a:pPr marL="285750" indent="-285750" algn="just">
              <a:lnSpc>
                <a:spcPct val="150000"/>
              </a:lnSpc>
              <a:buFont typeface="Arial"/>
              <a:buChar char="•"/>
            </a:pPr>
            <a:r>
              <a:rPr lang="en-US" dirty="0">
                <a:solidFill>
                  <a:schemeClr val="bg1"/>
                </a:solidFill>
                <a:ea typeface="+mn-lt"/>
                <a:cs typeface="+mn-lt"/>
              </a:rPr>
              <a:t>Configuration Status Accounting</a:t>
            </a:r>
          </a:p>
          <a:p>
            <a:pPr marL="285750" indent="-285750" algn="just">
              <a:lnSpc>
                <a:spcPct val="150000"/>
              </a:lnSpc>
              <a:buFont typeface="Arial"/>
              <a:buChar char="•"/>
            </a:pPr>
            <a:r>
              <a:rPr lang="en-US" dirty="0">
                <a:solidFill>
                  <a:schemeClr val="bg1"/>
                </a:solidFill>
                <a:ea typeface="+mn-lt"/>
                <a:cs typeface="+mn-lt"/>
              </a:rPr>
              <a:t>Configuration Verification &amp; Audit</a:t>
            </a:r>
            <a:endParaRPr lang="en-US" dirty="0">
              <a:solidFill>
                <a:schemeClr val="bg1"/>
              </a:solidFill>
            </a:endParaRPr>
          </a:p>
        </p:txBody>
      </p:sp>
      <p:pic>
        <p:nvPicPr>
          <p:cNvPr id="2" name="Picture 1" descr="Software Configuration Management - Importance, Activities - All BCA (Best  Courses Academy)">
            <a:extLst>
              <a:ext uri="{FF2B5EF4-FFF2-40B4-BE49-F238E27FC236}">
                <a16:creationId xmlns:a16="http://schemas.microsoft.com/office/drawing/2014/main" id="{1524EDDF-9112-294A-B547-8044FD1EEFEC}"/>
              </a:ext>
            </a:extLst>
          </p:cNvPr>
          <p:cNvPicPr>
            <a:picLocks noChangeAspect="1"/>
          </p:cNvPicPr>
          <p:nvPr/>
        </p:nvPicPr>
        <p:blipFill>
          <a:blip r:embed="rId3"/>
          <a:stretch>
            <a:fillRect/>
          </a:stretch>
        </p:blipFill>
        <p:spPr>
          <a:xfrm>
            <a:off x="7874000" y="1890631"/>
            <a:ext cx="4235532" cy="3080038"/>
          </a:xfrm>
          <a:prstGeom prst="rect">
            <a:avLst/>
          </a:prstGeom>
        </p:spPr>
      </p:pic>
    </p:spTree>
    <p:extLst>
      <p:ext uri="{BB962C8B-B14F-4D97-AF65-F5344CB8AC3E}">
        <p14:creationId xmlns:p14="http://schemas.microsoft.com/office/powerpoint/2010/main" val="293358801"/>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925</Words>
  <Application>Microsoft Office PowerPoint</Application>
  <PresentationFormat>Widescreen</PresentationFormat>
  <Paragraphs>281</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L1: Module 3</vt:lpstr>
      <vt:lpstr>Agenda</vt:lpstr>
      <vt:lpstr>CI/CD</vt:lpstr>
      <vt:lpstr>CI/CD</vt:lpstr>
      <vt:lpstr>CI/CD Tools</vt:lpstr>
      <vt:lpstr>CLOUD</vt:lpstr>
      <vt:lpstr>CLOUD</vt:lpstr>
      <vt:lpstr>CONFIGURATION MANAGEMENT</vt:lpstr>
      <vt:lpstr>CONFIGURATION MANAGEMENT</vt:lpstr>
      <vt:lpstr>DEPLOYMENT STRATEGIES</vt:lpstr>
      <vt:lpstr>WHAT IS DEVOPS ?</vt:lpstr>
      <vt:lpstr>INFRA AS CODE BASICS</vt:lpstr>
      <vt:lpstr>Linux</vt:lpstr>
      <vt:lpstr>Linux</vt:lpstr>
      <vt:lpstr>Linux</vt:lpstr>
      <vt:lpstr>LINUX CUSTOM SCRIPT TASKS</vt:lpstr>
      <vt:lpstr>LINUX CUSTOM SCRIPT TASKS</vt:lpstr>
      <vt:lpstr>LINUX CUSTOM SCRIPT TASKS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692</cp:revision>
  <dcterms:created xsi:type="dcterms:W3CDTF">2025-02-07T11:54:39Z</dcterms:created>
  <dcterms:modified xsi:type="dcterms:W3CDTF">2025-02-07T14:52:36Z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